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drawing3.xml" ContentType="application/vnd.ms-office.drawingml.diagramDrawing+xml"/>
  <Override PartName="/ppt/diagrams/colors1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28.xml" ContentType="application/vnd.openxmlformats-officedocument.presentationml.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36"/>
  </p:notesMasterIdLst>
  <p:handoutMasterIdLst>
    <p:handoutMasterId r:id="rId37"/>
  </p:handoutMasterIdLst>
  <p:sldIdLst>
    <p:sldId id="256" r:id="rId2"/>
    <p:sldId id="350" r:id="rId3"/>
    <p:sldId id="336" r:id="rId4"/>
    <p:sldId id="332" r:id="rId5"/>
    <p:sldId id="329" r:id="rId6"/>
    <p:sldId id="351" r:id="rId7"/>
    <p:sldId id="352" r:id="rId8"/>
    <p:sldId id="333" r:id="rId9"/>
    <p:sldId id="353" r:id="rId10"/>
    <p:sldId id="354" r:id="rId11"/>
    <p:sldId id="355" r:id="rId12"/>
    <p:sldId id="356" r:id="rId13"/>
    <p:sldId id="357" r:id="rId14"/>
    <p:sldId id="358" r:id="rId15"/>
    <p:sldId id="359" r:id="rId16"/>
    <p:sldId id="306" r:id="rId17"/>
    <p:sldId id="363" r:id="rId18"/>
    <p:sldId id="339" r:id="rId19"/>
    <p:sldId id="364" r:id="rId20"/>
    <p:sldId id="365" r:id="rId21"/>
    <p:sldId id="340" r:id="rId22"/>
    <p:sldId id="367" r:id="rId23"/>
    <p:sldId id="343" r:id="rId24"/>
    <p:sldId id="369" r:id="rId25"/>
    <p:sldId id="370" r:id="rId26"/>
    <p:sldId id="368" r:id="rId27"/>
    <p:sldId id="345" r:id="rId28"/>
    <p:sldId id="371" r:id="rId29"/>
    <p:sldId id="372" r:id="rId30"/>
    <p:sldId id="373" r:id="rId31"/>
    <p:sldId id="347" r:id="rId32"/>
    <p:sldId id="348" r:id="rId33"/>
    <p:sldId id="349" r:id="rId34"/>
    <p:sldId id="374" r:id="rId35"/>
  </p:sldIdLst>
  <p:sldSz cx="6858000" cy="51435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66FF"/>
    <a:srgbClr val="00CC00"/>
    <a:srgbClr val="FF9999"/>
    <a:srgbClr val="ED7511"/>
    <a:srgbClr val="050C9B"/>
    <a:srgbClr val="FFFF00"/>
    <a:srgbClr val="006600"/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3" autoAdjust="0"/>
    <p:restoredTop sz="94575" autoAdjust="0"/>
  </p:normalViewPr>
  <p:slideViewPr>
    <p:cSldViewPr>
      <p:cViewPr varScale="1">
        <p:scale>
          <a:sx n="82" d="100"/>
          <a:sy n="82" d="100"/>
        </p:scale>
        <p:origin x="-878" y="-77"/>
      </p:cViewPr>
      <p:guideLst>
        <p:guide orient="horz" pos="1620"/>
        <p:guide pos="2160"/>
      </p:guideLst>
    </p:cSldViewPr>
  </p:slideViewPr>
  <p:outlineViewPr>
    <p:cViewPr>
      <p:scale>
        <a:sx n="33" d="100"/>
        <a:sy n="33" d="100"/>
      </p:scale>
      <p:origin x="0" y="986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hyperlink" Target="https://vip.1gzakaz.ru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400" b="1" dirty="0" smtClean="0"/>
            <a:t>Разрешили использовать </a:t>
          </a:r>
          <a:r>
            <a:rPr lang="ru-RU" sz="1400" b="1" dirty="0" smtClean="0">
              <a:hlinkClick xmlns:r="http://schemas.openxmlformats.org/officeDocument/2006/relationships" r:id="rId1" tooltip="закупки определенных товаров, работ, услуг вследствие аварии, иных чрезвычайных ситуаций природного или техногенного характера, непреодолимой силы, в случае возникновения необходимости..."/>
            </a:rPr>
            <a:t>пункт 9</a:t>
          </a:r>
          <a:r>
            <a:rPr lang="ru-RU" sz="1400" b="1" dirty="0" smtClean="0"/>
            <a:t> части 1 статьи 93 Закона № 44-ФЗ как основание закупить у единственного поставщика, если ввели режим повышенной готовности (</a:t>
          </a:r>
          <a:r>
            <a:rPr lang="ru-RU" sz="1400" b="1" dirty="0" smtClean="0">
              <a:hlinkClick xmlns:r="http://schemas.openxmlformats.org/officeDocument/2006/relationships" r:id="rId1"/>
            </a:rPr>
            <a:t>ч. 4</a:t>
          </a:r>
          <a:r>
            <a:rPr lang="ru-RU" sz="1400" b="1" dirty="0" smtClean="0"/>
            <a:t> «а» </a:t>
          </a:r>
          <a:r>
            <a:rPr lang="ru-RU" sz="1400" b="1" dirty="0" smtClean="0">
              <a:hlinkClick xmlns:r="http://schemas.openxmlformats.org/officeDocument/2006/relationships" r:id="rId1" tooltip="Статья 11 Внести в Федеральный закон от 5 апреля 2013 года № 44-ФЗ"/>
            </a:rPr>
            <a:t>ст. 11</a:t>
          </a:r>
          <a:r>
            <a:rPr lang="ru-RU" sz="1400" b="1" dirty="0" smtClean="0"/>
            <a:t> Закона от 01.04.2020 № 98-ФЗ)</a:t>
          </a:r>
          <a:endParaRPr lang="ru-RU" sz="1400" b="1" dirty="0"/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400" b="1" dirty="0" smtClean="0"/>
            <a:t>В </a:t>
          </a:r>
          <a:r>
            <a:rPr lang="ru-RU" sz="1400" b="1" dirty="0" smtClean="0">
              <a:hlinkClick xmlns:r="http://schemas.openxmlformats.org/officeDocument/2006/relationships" r:id="rId1" tooltip="закупки определенных товаров, работ, услуг вследствие аварии, иных чрезвычайных ситуаций природного или техногенного характера, непреодолимой силы, в случае возникновения необходимости..."/>
            </a:rPr>
            <a:t>пункте 9</a:t>
          </a:r>
          <a:r>
            <a:rPr lang="ru-RU" sz="1400" b="1" dirty="0" smtClean="0"/>
            <a:t> части 1 статьи 93 Закона № 44-ФЗ не было режима повышенной готовности как основания для закупок у единственного поставщика</a:t>
          </a:r>
          <a:endParaRPr lang="ru-RU" sz="14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400" b="1" dirty="0" smtClean="0"/>
            <a:t>В условиях </a:t>
          </a:r>
          <a:r>
            <a:rPr lang="ru-RU" sz="1400" b="1" dirty="0" err="1" smtClean="0"/>
            <a:t>коронавируса</a:t>
          </a:r>
          <a:r>
            <a:rPr lang="ru-RU" sz="1400" b="1" dirty="0" smtClean="0"/>
            <a:t> срочные контракты </a:t>
          </a:r>
          <a:r>
            <a:rPr lang="ru-RU" sz="1400" b="1" dirty="0" smtClean="0">
              <a:hlinkClick xmlns:r="http://schemas.openxmlformats.org/officeDocument/2006/relationships" r:id="rId1"/>
            </a:rPr>
            <a:t>заключайте с  единственным поставщиком</a:t>
          </a:r>
          <a:r>
            <a:rPr lang="ru-RU" sz="1400" b="1" dirty="0" smtClean="0"/>
            <a:t>. Приобретайте любые ТРУ на любые суммы, если закупка направлена на предупреждение распространения инфекции</a:t>
          </a:r>
          <a:endParaRPr lang="ru-RU" sz="1400" b="1" dirty="0"/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9D4D8D-5DB9-424B-96A3-579F770BFADE}" type="presOf" srcId="{BC61D059-CEBC-4213-86E2-707AFBA4AA40}" destId="{07C1D395-FF6E-4BF7-BF3D-2FD96FCB5994}" srcOrd="0" destOrd="0" presId="urn:microsoft.com/office/officeart/2005/8/layout/hList1"/>
    <dgm:cxn modelId="{EFA8792E-ED82-48AC-9606-82E94C442499}" type="presOf" srcId="{0F9D75FB-4C5B-4D47-939E-ED1D3A5E1543}" destId="{54ED7B06-5044-4C7E-BD19-FC7E2019E9CC}" srcOrd="0" destOrd="0" presId="urn:microsoft.com/office/officeart/2005/8/layout/hList1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618FBEC6-C58D-46FC-A041-63692BD44CB8}" type="presOf" srcId="{4F6DA9C8-D7EB-4E77-A232-857E2CBEE22F}" destId="{972F4F9D-0E54-4AC0-B3EF-E43CA1F8C765}" srcOrd="0" destOrd="0" presId="urn:microsoft.com/office/officeart/2005/8/layout/hList1"/>
    <dgm:cxn modelId="{4FAADE17-B8E8-4223-9B7D-2A41B7653392}" type="presOf" srcId="{C6DDBF0C-A9CA-4F0E-B575-65DD9F0F909B}" destId="{41AE809B-0D05-4E88-9E15-9ED4760E65E6}" srcOrd="0" destOrd="0" presId="urn:microsoft.com/office/officeart/2005/8/layout/hList1"/>
    <dgm:cxn modelId="{AA35E250-2C70-427B-A650-7780DC74382D}" type="presOf" srcId="{5BE37405-A9E1-4F62-99C0-11985C5A2F36}" destId="{C857A5FE-343E-476C-B47E-866B585C28B5}" srcOrd="0" destOrd="0" presId="urn:microsoft.com/office/officeart/2005/8/layout/hList1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A71EA05A-77E6-4EA9-A5F9-DCC81511A351}" type="presOf" srcId="{0F8FE35B-1259-440B-8509-708F5317B5B2}" destId="{F4CBA954-F6A2-481C-8014-B3B841382A25}" srcOrd="0" destOrd="0" presId="urn:microsoft.com/office/officeart/2005/8/layout/hList1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5C1FD5A1-E01F-4284-9F1E-8C020079AC28}" type="presOf" srcId="{05CFAA44-E32D-4BD2-AF82-339CD6BF096E}" destId="{0EA78252-CE7A-46DF-A404-EC58483752D4}" srcOrd="0" destOrd="0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31E2A95A-75B8-4A1A-A1AB-77747920EC97}" type="presParOf" srcId="{54ED7B06-5044-4C7E-BD19-FC7E2019E9CC}" destId="{203C2E89-3C83-43A0-8656-D705C69CF273}" srcOrd="0" destOrd="0" presId="urn:microsoft.com/office/officeart/2005/8/layout/hList1"/>
    <dgm:cxn modelId="{3AB457A7-BE1A-4E45-8EF3-CD72310A268B}" type="presParOf" srcId="{203C2E89-3C83-43A0-8656-D705C69CF273}" destId="{41AE809B-0D05-4E88-9E15-9ED4760E65E6}" srcOrd="0" destOrd="0" presId="urn:microsoft.com/office/officeart/2005/8/layout/hList1"/>
    <dgm:cxn modelId="{722D47C5-0ADC-476D-84E6-4EF4D3A8AD36}" type="presParOf" srcId="{203C2E89-3C83-43A0-8656-D705C69CF273}" destId="{C857A5FE-343E-476C-B47E-866B585C28B5}" srcOrd="1" destOrd="0" presId="urn:microsoft.com/office/officeart/2005/8/layout/hList1"/>
    <dgm:cxn modelId="{F1415ED0-AA74-4942-8FC4-6DC70655C346}" type="presParOf" srcId="{54ED7B06-5044-4C7E-BD19-FC7E2019E9CC}" destId="{FC792244-BAF3-4A0B-AF52-154B8CD208F4}" srcOrd="1" destOrd="0" presId="urn:microsoft.com/office/officeart/2005/8/layout/hList1"/>
    <dgm:cxn modelId="{8DDE22B9-FB38-4FFA-8A2A-977692E1CD2D}" type="presParOf" srcId="{54ED7B06-5044-4C7E-BD19-FC7E2019E9CC}" destId="{9D7A6583-33B1-4D88-BEC9-E1AA35F64000}" srcOrd="2" destOrd="0" presId="urn:microsoft.com/office/officeart/2005/8/layout/hList1"/>
    <dgm:cxn modelId="{9AE453AF-A1FB-4D72-8323-549132D02230}" type="presParOf" srcId="{9D7A6583-33B1-4D88-BEC9-E1AA35F64000}" destId="{0EA78252-CE7A-46DF-A404-EC58483752D4}" srcOrd="0" destOrd="0" presId="urn:microsoft.com/office/officeart/2005/8/layout/hList1"/>
    <dgm:cxn modelId="{35914CC8-9A8B-4F4F-ADEA-36FEAB475418}" type="presParOf" srcId="{9D7A6583-33B1-4D88-BEC9-E1AA35F64000}" destId="{07C1D395-FF6E-4BF7-BF3D-2FD96FCB5994}" srcOrd="1" destOrd="0" presId="urn:microsoft.com/office/officeart/2005/8/layout/hList1"/>
    <dgm:cxn modelId="{27E9D6E9-8C19-40B8-A548-5A3C5C568BC3}" type="presParOf" srcId="{54ED7B06-5044-4C7E-BD19-FC7E2019E9CC}" destId="{986A29F3-BD9E-421E-9ED4-DD43417E7C4B}" srcOrd="3" destOrd="0" presId="urn:microsoft.com/office/officeart/2005/8/layout/hList1"/>
    <dgm:cxn modelId="{3BC43274-4A1A-4A16-BFCB-7E97CE61E5E3}" type="presParOf" srcId="{54ED7B06-5044-4C7E-BD19-FC7E2019E9CC}" destId="{EAB62B5E-6BCD-49B9-A70C-C80590805290}" srcOrd="4" destOrd="0" presId="urn:microsoft.com/office/officeart/2005/8/layout/hList1"/>
    <dgm:cxn modelId="{EDA7A489-27C8-4244-BC67-4E470BAA2924}" type="presParOf" srcId="{EAB62B5E-6BCD-49B9-A70C-C80590805290}" destId="{F4CBA954-F6A2-481C-8014-B3B841382A25}" srcOrd="0" destOrd="0" presId="urn:microsoft.com/office/officeart/2005/8/layout/hList1"/>
    <dgm:cxn modelId="{E8CA7670-B912-4C5E-97BD-31D068A8912B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600" dirty="0" smtClean="0"/>
            <a:t>Как теперь</a:t>
          </a:r>
          <a:endParaRPr lang="ru-RU" sz="16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just"/>
          <a:r>
            <a:rPr lang="ru-RU" sz="1200" b="1" dirty="0" smtClean="0"/>
            <a:t>Разрешено заключить контракт по </a:t>
          </a:r>
          <a:r>
            <a:rPr lang="ru-RU" sz="1200" b="1" dirty="0" smtClean="0">
              <a:hlinkClick xmlns:r="http://schemas.openxmlformats.org/officeDocument/2006/relationships" r:id="rId1" tooltip="закупки определенных товаров, работ, услуг вследствие аварии, иных чрезвычайных ситуаций природного или техногенного характера, непреодолимой силы, в случае возникновения необходимости..."/>
            </a:rPr>
            <a:t>пункту 9</a:t>
          </a:r>
          <a:r>
            <a:rPr lang="ru-RU" sz="1200" b="1" dirty="0" smtClean="0"/>
            <a:t> части 1 статьи 93 Закона № 44-ФЗ на закупку любых ТРУ (товаров, работ, услуг):</a:t>
          </a:r>
          <a:endParaRPr lang="ru-RU" sz="1200" b="1" dirty="0"/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600" dirty="0" smtClean="0"/>
            <a:t>Как было</a:t>
          </a:r>
          <a:endParaRPr lang="ru-RU" sz="16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just"/>
          <a:r>
            <a:rPr lang="ru-RU" sz="1200" b="1" dirty="0" smtClean="0"/>
            <a:t>По </a:t>
          </a:r>
          <a:r>
            <a:rPr lang="ru-RU" sz="1200" b="1" dirty="0" smtClean="0">
              <a:hlinkClick xmlns:r="http://schemas.openxmlformats.org/officeDocument/2006/relationships" r:id="rId1" tooltip="закупки определенных товаров, работ, услуг вследствие аварии, иных чрезвычайных ситуаций природного или техногенного характера, непреодолимой силы, в случае возникновения необходимости..."/>
            </a:rPr>
            <a:t>пункту 9</a:t>
          </a:r>
          <a:r>
            <a:rPr lang="ru-RU" sz="1200" b="1" dirty="0" smtClean="0"/>
            <a:t> части 1 статьи 93 Закона № 44-ФЗ заказчики приобретали ТРУ в целях оказания медицинской помощи в экстренной и неотложной форме, если эти ТРУ не входили в перечень ТРУ, необходимых для оказания гуманитарной помощи либо ликвидации последствий ЧС природного или техногенного характера 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r>
            <a:rPr lang="ru-RU" sz="1600" dirty="0" smtClean="0"/>
            <a:t>Как</a:t>
          </a:r>
          <a:r>
            <a:rPr lang="ru-RU" sz="1400" dirty="0" smtClean="0"/>
            <a:t> </a:t>
          </a:r>
          <a:r>
            <a:rPr lang="ru-RU" sz="1600" dirty="0" smtClean="0"/>
            <a:t>применять</a:t>
          </a:r>
          <a:endParaRPr lang="ru-RU" sz="16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just"/>
          <a:r>
            <a:rPr lang="ru-RU" sz="1200" b="1" dirty="0" smtClean="0"/>
            <a:t>Когда заключаете контракт с единственным поставщиком, больше не проверяйте, входит ли объект закупки в перечень, который Правительство утвердило </a:t>
          </a:r>
          <a:r>
            <a:rPr lang="ru-RU" sz="1200" b="1" dirty="0" smtClean="0">
              <a:hlinkClick xmlns:r="http://schemas.openxmlformats.org/officeDocument/2006/relationships" r:id="rId1"/>
            </a:rPr>
            <a:t>распоряжением от 30.09.2013 № 1765-р</a:t>
          </a:r>
          <a:endParaRPr lang="ru-RU" sz="1200" b="1" dirty="0"/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A66BE357-ABAF-42C0-B783-D7364289B664}">
      <dgm:prSet custT="1"/>
      <dgm:spPr/>
      <dgm:t>
        <a:bodyPr/>
        <a:lstStyle/>
        <a:p>
          <a:r>
            <a:rPr lang="ru-RU" sz="1200" b="1" dirty="0" smtClean="0"/>
            <a:t>для неотложной или экстренной медпомощи;</a:t>
          </a:r>
          <a:endParaRPr lang="ru-RU" sz="1200" b="1" dirty="0"/>
        </a:p>
      </dgm:t>
    </dgm:pt>
    <dgm:pt modelId="{B22586F0-0319-4C72-B608-5558E7812F6C}" type="parTrans" cxnId="{15A8BE2A-4985-45D6-A142-7AD72C3F1534}">
      <dgm:prSet/>
      <dgm:spPr/>
      <dgm:t>
        <a:bodyPr/>
        <a:lstStyle/>
        <a:p>
          <a:endParaRPr lang="ru-RU"/>
        </a:p>
      </dgm:t>
    </dgm:pt>
    <dgm:pt modelId="{DEE0F859-C86B-468A-929B-6C84564773DB}" type="sibTrans" cxnId="{15A8BE2A-4985-45D6-A142-7AD72C3F1534}">
      <dgm:prSet/>
      <dgm:spPr/>
      <dgm:t>
        <a:bodyPr/>
        <a:lstStyle/>
        <a:p>
          <a:endParaRPr lang="ru-RU"/>
        </a:p>
      </dgm:t>
    </dgm:pt>
    <dgm:pt modelId="{7012A0CA-15E6-43D1-9DE5-549C83566159}">
      <dgm:prSet custT="1"/>
      <dgm:spPr/>
      <dgm:t>
        <a:bodyPr/>
        <a:lstStyle/>
        <a:p>
          <a:r>
            <a:rPr lang="ru-RU" sz="1200" b="1" dirty="0" smtClean="0"/>
            <a:t>вследствие аварии или обстоятельств непреодолимой силы;</a:t>
          </a:r>
          <a:endParaRPr lang="ru-RU" sz="1200" b="1" dirty="0"/>
        </a:p>
      </dgm:t>
    </dgm:pt>
    <dgm:pt modelId="{BEDC2F93-A0D9-4464-B7D3-FEA4EF887FD8}" type="parTrans" cxnId="{80208BBE-E222-488E-9EB9-4CB9B44E7184}">
      <dgm:prSet/>
      <dgm:spPr/>
      <dgm:t>
        <a:bodyPr/>
        <a:lstStyle/>
        <a:p>
          <a:endParaRPr lang="ru-RU"/>
        </a:p>
      </dgm:t>
    </dgm:pt>
    <dgm:pt modelId="{9B27A629-D9BA-4BC9-8E61-F394DE5EBF79}" type="sibTrans" cxnId="{80208BBE-E222-488E-9EB9-4CB9B44E7184}">
      <dgm:prSet/>
      <dgm:spPr/>
      <dgm:t>
        <a:bodyPr/>
        <a:lstStyle/>
        <a:p>
          <a:endParaRPr lang="ru-RU"/>
        </a:p>
      </dgm:t>
    </dgm:pt>
    <dgm:pt modelId="{06994C40-255D-4DAD-A58A-102CC2B12789}">
      <dgm:prSet custT="1"/>
      <dgm:spPr/>
      <dgm:t>
        <a:bodyPr/>
        <a:lstStyle/>
        <a:p>
          <a:r>
            <a:rPr lang="ru-RU" sz="1200" b="1" dirty="0" smtClean="0"/>
            <a:t>для предупреждения и ликвидации чрезвычайной ситуации;</a:t>
          </a:r>
          <a:endParaRPr lang="ru-RU" sz="1200" b="1" dirty="0"/>
        </a:p>
      </dgm:t>
    </dgm:pt>
    <dgm:pt modelId="{A92449A6-96A5-4427-BB70-4BB42FBA1129}" type="parTrans" cxnId="{EAFDB338-E90C-480C-A8B1-5DCE29B0E43B}">
      <dgm:prSet/>
      <dgm:spPr/>
      <dgm:t>
        <a:bodyPr/>
        <a:lstStyle/>
        <a:p>
          <a:endParaRPr lang="ru-RU"/>
        </a:p>
      </dgm:t>
    </dgm:pt>
    <dgm:pt modelId="{24DB414F-EF2C-4D91-A806-BBD5885985E2}" type="sibTrans" cxnId="{EAFDB338-E90C-480C-A8B1-5DCE29B0E43B}">
      <dgm:prSet/>
      <dgm:spPr/>
      <dgm:t>
        <a:bodyPr/>
        <a:lstStyle/>
        <a:p>
          <a:endParaRPr lang="ru-RU"/>
        </a:p>
      </dgm:t>
    </dgm:pt>
    <dgm:pt modelId="{0D573643-2634-4389-BEA4-A107F99C22A0}">
      <dgm:prSet custT="1"/>
      <dgm:spPr/>
      <dgm:t>
        <a:bodyPr/>
        <a:lstStyle/>
        <a:p>
          <a:r>
            <a:rPr lang="ru-RU" sz="1200" b="1" dirty="0" smtClean="0"/>
            <a:t>для оказания гуманитарной помощи (</a:t>
          </a:r>
          <a:r>
            <a:rPr lang="ru-RU" sz="1200" b="1" dirty="0" smtClean="0">
              <a:hlinkClick xmlns:r="http://schemas.openxmlformats.org/officeDocument/2006/relationships" r:id="rId1"/>
            </a:rPr>
            <a:t>ч. 4</a:t>
          </a:r>
          <a:r>
            <a:rPr lang="ru-RU" sz="1200" b="1" dirty="0" smtClean="0"/>
            <a:t> «а» </a:t>
          </a:r>
          <a:r>
            <a:rPr lang="ru-RU" sz="1200" b="1" dirty="0" smtClean="0">
              <a:hlinkClick xmlns:r="http://schemas.openxmlformats.org/officeDocument/2006/relationships" r:id="rId1" tooltip="Статья 11 Внести в Федеральный закон от 5 апреля 2013 года № 44-ФЗ"/>
            </a:rPr>
            <a:t>ст. 11</a:t>
          </a:r>
          <a:r>
            <a:rPr lang="ru-RU" sz="1200" b="1" dirty="0" smtClean="0"/>
            <a:t> Закона от 01.04.2020 № 98-ФЗ)</a:t>
          </a:r>
          <a:endParaRPr lang="ru-RU" sz="1200" b="1" dirty="0"/>
        </a:p>
      </dgm:t>
    </dgm:pt>
    <dgm:pt modelId="{55497DEF-648F-4B71-8A97-48180B7F33F6}" type="parTrans" cxnId="{27FED68A-B873-4DB7-83DE-A304AE593E2D}">
      <dgm:prSet/>
      <dgm:spPr/>
      <dgm:t>
        <a:bodyPr/>
        <a:lstStyle/>
        <a:p>
          <a:endParaRPr lang="ru-RU"/>
        </a:p>
      </dgm:t>
    </dgm:pt>
    <dgm:pt modelId="{B8B714E7-119E-44D4-A896-49AB6B839B93}" type="sibTrans" cxnId="{27FED68A-B873-4DB7-83DE-A304AE593E2D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0C2044C3-8003-43DE-8064-A686E6C296E5}" type="presOf" srcId="{0F8FE35B-1259-440B-8509-708F5317B5B2}" destId="{F4CBA954-F6A2-481C-8014-B3B841382A25}" srcOrd="0" destOrd="0" presId="urn:microsoft.com/office/officeart/2005/8/layout/hList1"/>
    <dgm:cxn modelId="{6087E285-A9DB-4943-980E-BEFA5040B724}" type="presOf" srcId="{C6DDBF0C-A9CA-4F0E-B575-65DD9F0F909B}" destId="{41AE809B-0D05-4E88-9E15-9ED4760E65E6}" srcOrd="0" destOrd="0" presId="urn:microsoft.com/office/officeart/2005/8/layout/hList1"/>
    <dgm:cxn modelId="{0382329D-D0AE-4B4C-89F2-3432817F110C}" type="presOf" srcId="{7012A0CA-15E6-43D1-9DE5-549C83566159}" destId="{C857A5FE-343E-476C-B47E-866B585C28B5}" srcOrd="0" destOrd="2" presId="urn:microsoft.com/office/officeart/2005/8/layout/hList1"/>
    <dgm:cxn modelId="{27FED68A-B873-4DB7-83DE-A304AE593E2D}" srcId="{5BE37405-A9E1-4F62-99C0-11985C5A2F36}" destId="{0D573643-2634-4389-BEA4-A107F99C22A0}" srcOrd="3" destOrd="0" parTransId="{55497DEF-648F-4B71-8A97-48180B7F33F6}" sibTransId="{B8B714E7-119E-44D4-A896-49AB6B839B93}"/>
    <dgm:cxn modelId="{15A8BE2A-4985-45D6-A142-7AD72C3F1534}" srcId="{5BE37405-A9E1-4F62-99C0-11985C5A2F36}" destId="{A66BE357-ABAF-42C0-B783-D7364289B664}" srcOrd="0" destOrd="0" parTransId="{B22586F0-0319-4C72-B608-5558E7812F6C}" sibTransId="{DEE0F859-C86B-468A-929B-6C84564773DB}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EAFDB338-E90C-480C-A8B1-5DCE29B0E43B}" srcId="{5BE37405-A9E1-4F62-99C0-11985C5A2F36}" destId="{06994C40-255D-4DAD-A58A-102CC2B12789}" srcOrd="2" destOrd="0" parTransId="{A92449A6-96A5-4427-BB70-4BB42FBA1129}" sibTransId="{24DB414F-EF2C-4D91-A806-BBD5885985E2}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80208BBE-E222-488E-9EB9-4CB9B44E7184}" srcId="{5BE37405-A9E1-4F62-99C0-11985C5A2F36}" destId="{7012A0CA-15E6-43D1-9DE5-549C83566159}" srcOrd="1" destOrd="0" parTransId="{BEDC2F93-A0D9-4464-B7D3-FEA4EF887FD8}" sibTransId="{9B27A629-D9BA-4BC9-8E61-F394DE5EBF79}"/>
    <dgm:cxn modelId="{F7CD9E42-5425-4791-A189-C22B213243F1}" type="presOf" srcId="{0D573643-2634-4389-BEA4-A107F99C22A0}" destId="{C857A5FE-343E-476C-B47E-866B585C28B5}" srcOrd="0" destOrd="4" presId="urn:microsoft.com/office/officeart/2005/8/layout/hList1"/>
    <dgm:cxn modelId="{030C64EC-AF50-457E-AB4E-D48C0AEFE0FA}" type="presOf" srcId="{05CFAA44-E32D-4BD2-AF82-339CD6BF096E}" destId="{0EA78252-CE7A-46DF-A404-EC58483752D4}" srcOrd="0" destOrd="0" presId="urn:microsoft.com/office/officeart/2005/8/layout/hList1"/>
    <dgm:cxn modelId="{2E2AF449-3850-485C-98E0-91A9A77D612C}" type="presOf" srcId="{5BE37405-A9E1-4F62-99C0-11985C5A2F36}" destId="{C857A5FE-343E-476C-B47E-866B585C28B5}" srcOrd="0" destOrd="0" presId="urn:microsoft.com/office/officeart/2005/8/layout/hList1"/>
    <dgm:cxn modelId="{25C64285-3AD1-457A-A018-B6894B636C1F}" type="presOf" srcId="{0F9D75FB-4C5B-4D47-939E-ED1D3A5E1543}" destId="{54ED7B06-5044-4C7E-BD19-FC7E2019E9CC}" srcOrd="0" destOrd="0" presId="urn:microsoft.com/office/officeart/2005/8/layout/hList1"/>
    <dgm:cxn modelId="{E5854532-DB96-4F58-A947-1BEACDD92762}" type="presOf" srcId="{4F6DA9C8-D7EB-4E77-A232-857E2CBEE22F}" destId="{972F4F9D-0E54-4AC0-B3EF-E43CA1F8C765}" srcOrd="0" destOrd="0" presId="urn:microsoft.com/office/officeart/2005/8/layout/hList1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F951AFB6-32AA-4832-9593-BC4021B4C1B0}" type="presOf" srcId="{BC61D059-CEBC-4213-86E2-707AFBA4AA40}" destId="{07C1D395-FF6E-4BF7-BF3D-2FD96FCB5994}" srcOrd="0" destOrd="0" presId="urn:microsoft.com/office/officeart/2005/8/layout/hList1"/>
    <dgm:cxn modelId="{5BF1B682-084A-4CE1-9903-A199661381CE}" type="presOf" srcId="{A66BE357-ABAF-42C0-B783-D7364289B664}" destId="{C857A5FE-343E-476C-B47E-866B585C28B5}" srcOrd="0" destOrd="1" presId="urn:microsoft.com/office/officeart/2005/8/layout/hList1"/>
    <dgm:cxn modelId="{DD3AA8D6-4280-4069-A61D-0E66E5E356C5}" type="presOf" srcId="{06994C40-255D-4DAD-A58A-102CC2B12789}" destId="{C857A5FE-343E-476C-B47E-866B585C28B5}" srcOrd="0" destOrd="3" presId="urn:microsoft.com/office/officeart/2005/8/layout/hList1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77421443-9D50-4C69-A2E3-DB2C3C8AF1E9}" type="presParOf" srcId="{54ED7B06-5044-4C7E-BD19-FC7E2019E9CC}" destId="{203C2E89-3C83-43A0-8656-D705C69CF273}" srcOrd="0" destOrd="0" presId="urn:microsoft.com/office/officeart/2005/8/layout/hList1"/>
    <dgm:cxn modelId="{2699191B-2ADD-49CB-8310-E4E09850713A}" type="presParOf" srcId="{203C2E89-3C83-43A0-8656-D705C69CF273}" destId="{41AE809B-0D05-4E88-9E15-9ED4760E65E6}" srcOrd="0" destOrd="0" presId="urn:microsoft.com/office/officeart/2005/8/layout/hList1"/>
    <dgm:cxn modelId="{BF50E82F-C6D0-4287-BE2C-5B9B13DFAACD}" type="presParOf" srcId="{203C2E89-3C83-43A0-8656-D705C69CF273}" destId="{C857A5FE-343E-476C-B47E-866B585C28B5}" srcOrd="1" destOrd="0" presId="urn:microsoft.com/office/officeart/2005/8/layout/hList1"/>
    <dgm:cxn modelId="{6B726B6E-833B-4006-B5B9-6B9E52D2530B}" type="presParOf" srcId="{54ED7B06-5044-4C7E-BD19-FC7E2019E9CC}" destId="{FC792244-BAF3-4A0B-AF52-154B8CD208F4}" srcOrd="1" destOrd="0" presId="urn:microsoft.com/office/officeart/2005/8/layout/hList1"/>
    <dgm:cxn modelId="{7B9DEFA5-DCEB-4311-8C49-D43043BA34E1}" type="presParOf" srcId="{54ED7B06-5044-4C7E-BD19-FC7E2019E9CC}" destId="{9D7A6583-33B1-4D88-BEC9-E1AA35F64000}" srcOrd="2" destOrd="0" presId="urn:microsoft.com/office/officeart/2005/8/layout/hList1"/>
    <dgm:cxn modelId="{D9EA82F3-9606-43AF-9C5C-CCE438AEA73F}" type="presParOf" srcId="{9D7A6583-33B1-4D88-BEC9-E1AA35F64000}" destId="{0EA78252-CE7A-46DF-A404-EC58483752D4}" srcOrd="0" destOrd="0" presId="urn:microsoft.com/office/officeart/2005/8/layout/hList1"/>
    <dgm:cxn modelId="{E99749B8-D344-4229-89F3-E196B8A0D114}" type="presParOf" srcId="{9D7A6583-33B1-4D88-BEC9-E1AA35F64000}" destId="{07C1D395-FF6E-4BF7-BF3D-2FD96FCB5994}" srcOrd="1" destOrd="0" presId="urn:microsoft.com/office/officeart/2005/8/layout/hList1"/>
    <dgm:cxn modelId="{CDF316AE-3AC8-437A-A3A8-C776953DA05E}" type="presParOf" srcId="{54ED7B06-5044-4C7E-BD19-FC7E2019E9CC}" destId="{986A29F3-BD9E-421E-9ED4-DD43417E7C4B}" srcOrd="3" destOrd="0" presId="urn:microsoft.com/office/officeart/2005/8/layout/hList1"/>
    <dgm:cxn modelId="{D9302AB8-9D6A-43EC-9C9D-622F8F401449}" type="presParOf" srcId="{54ED7B06-5044-4C7E-BD19-FC7E2019E9CC}" destId="{EAB62B5E-6BCD-49B9-A70C-C80590805290}" srcOrd="4" destOrd="0" presId="urn:microsoft.com/office/officeart/2005/8/layout/hList1"/>
    <dgm:cxn modelId="{16E2FCFB-BAA5-44E0-AE3F-C21250EC902E}" type="presParOf" srcId="{EAB62B5E-6BCD-49B9-A70C-C80590805290}" destId="{F4CBA954-F6A2-481C-8014-B3B841382A25}" srcOrd="0" destOrd="0" presId="urn:microsoft.com/office/officeart/2005/8/layout/hList1"/>
    <dgm:cxn modelId="{6732A054-5B2A-4FF8-8FA4-DEBB0E37221F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600" dirty="0" smtClean="0"/>
            <a:t>Как теперь</a:t>
          </a:r>
          <a:endParaRPr lang="ru-RU" sz="16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Ввели новое основание для закупок у единственного поставщика – </a:t>
          </a:r>
          <a:r>
            <a:rPr lang="ru-RU" sz="1200" b="1" dirty="0" smtClean="0">
              <a:hlinkClick xmlns:r="http://schemas.openxmlformats.org/officeDocument/2006/relationships" r:id="rId1" tooltip="56) осуществление закупок товаров, работ, услуг федеральным органом исполнительной власти, осуществляющим функции по выработке и реализации государственной политики в области обороны,.."/>
            </a:rPr>
            <a:t>пункт 56</a:t>
          </a:r>
          <a:r>
            <a:rPr lang="ru-RU" sz="1200" b="1" dirty="0" smtClean="0"/>
            <a:t> части 1 статьи 93 Закона № 44-ФЗ  (</a:t>
          </a:r>
          <a:r>
            <a:rPr lang="ru-RU" sz="1200" b="1" dirty="0" smtClean="0">
              <a:hlinkClick xmlns:r="http://schemas.openxmlformats.org/officeDocument/2006/relationships" r:id="rId1" tooltip="56) осуществление закупок товаров, работ, услуг федеральным органом исполнительной власти, осуществляющим функции по выработке и реализации государственной политики в области обороны,.."/>
            </a:rPr>
            <a:t>ч. 1 ст. 93 Закона № 44-ФЗ</a:t>
          </a:r>
          <a:r>
            <a:rPr lang="ru-RU" sz="1200" b="1" dirty="0" smtClean="0"/>
            <a:t>)</a:t>
          </a:r>
          <a:endParaRPr lang="ru-RU" sz="1200" b="1" dirty="0" smtClean="0">
            <a:hlinkClick xmlns:r="http://schemas.openxmlformats.org/officeDocument/2006/relationships" r:id="rId1" tooltip="56) осуществление закупок товаров, работ, услуг федеральным органом исполнительной власти, осуществляющим функции по выработке и реализации государственной политики в области обороны,.."/>
          </a:endParaRP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600" dirty="0" smtClean="0"/>
            <a:t>Как было</a:t>
          </a:r>
          <a:endParaRPr lang="ru-RU" sz="16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just"/>
          <a:r>
            <a:rPr lang="ru-RU" sz="1200" b="1" dirty="0" smtClean="0"/>
            <a:t>В </a:t>
          </a:r>
          <a:r>
            <a:rPr lang="ru-RU" sz="1200" b="1" dirty="0" smtClean="0">
              <a:hlinkClick xmlns:r="http://schemas.openxmlformats.org/officeDocument/2006/relationships" r:id="rId1"/>
            </a:rPr>
            <a:t>Законе № 44-ФЗ</a:t>
          </a:r>
          <a:r>
            <a:rPr lang="ru-RU" sz="1200" b="1" dirty="0" smtClean="0"/>
            <a:t> было 55 оснований для закупок у единственного поставщика 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r>
            <a:rPr lang="ru-RU" sz="1600" dirty="0" smtClean="0"/>
            <a:t>Как</a:t>
          </a:r>
          <a:r>
            <a:rPr lang="ru-RU" sz="1400" dirty="0" smtClean="0"/>
            <a:t> </a:t>
          </a:r>
          <a:r>
            <a:rPr lang="ru-RU" sz="1600" dirty="0" smtClean="0"/>
            <a:t>применять</a:t>
          </a:r>
          <a:endParaRPr lang="ru-RU" sz="16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just"/>
          <a:r>
            <a:rPr lang="ru-RU" sz="1200" b="1" dirty="0" smtClean="0"/>
            <a:t>Новое основание используют </a:t>
          </a:r>
          <a:r>
            <a:rPr lang="ru-RU" sz="1200" b="1" dirty="0" err="1" smtClean="0"/>
            <a:t>ФОИВы</a:t>
          </a:r>
          <a:r>
            <a:rPr lang="ru-RU" sz="1200" b="1" dirty="0" smtClean="0"/>
            <a:t> </a:t>
          </a:r>
          <a:r>
            <a:rPr lang="ru-RU" sz="1200" b="0" dirty="0" smtClean="0"/>
            <a:t>(</a:t>
          </a:r>
          <a:r>
            <a:rPr lang="ru-RU" sz="1200" b="0" i="0" dirty="0" smtClean="0"/>
            <a:t>Федеральные органы исполнительной власти)</a:t>
          </a:r>
          <a:r>
            <a:rPr lang="ru-RU" sz="1200" b="0" dirty="0" smtClean="0"/>
            <a:t> </a:t>
          </a:r>
          <a:r>
            <a:rPr lang="ru-RU" sz="1200" b="1" dirty="0" smtClean="0"/>
            <a:t>по обороне и антитеррору. Они вправе закупать ТРУ по новому основанию в соответствии с перечнем, который разрабатывают сами</a:t>
          </a:r>
          <a:endParaRPr lang="ru-RU" sz="1200" b="1" dirty="0"/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6CDC8E-EE42-48EF-AC55-3D200A55F3C0}" type="presOf" srcId="{0F8FE35B-1259-440B-8509-708F5317B5B2}" destId="{F4CBA954-F6A2-481C-8014-B3B841382A25}" srcOrd="0" destOrd="0" presId="urn:microsoft.com/office/officeart/2005/8/layout/hList1"/>
    <dgm:cxn modelId="{12CCD072-2E74-4B5A-A7AD-4F1988FA0A05}" type="presOf" srcId="{0F9D75FB-4C5B-4D47-939E-ED1D3A5E1543}" destId="{54ED7B06-5044-4C7E-BD19-FC7E2019E9CC}" srcOrd="0" destOrd="0" presId="urn:microsoft.com/office/officeart/2005/8/layout/hList1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56BD0638-CA38-4940-8EE8-BF6650B9F97B}" type="presOf" srcId="{5BE37405-A9E1-4F62-99C0-11985C5A2F36}" destId="{C857A5FE-343E-476C-B47E-866B585C28B5}" srcOrd="0" destOrd="0" presId="urn:microsoft.com/office/officeart/2005/8/layout/hList1"/>
    <dgm:cxn modelId="{197C1118-AE00-45BB-908B-24048309D795}" type="presOf" srcId="{4F6DA9C8-D7EB-4E77-A232-857E2CBEE22F}" destId="{972F4F9D-0E54-4AC0-B3EF-E43CA1F8C765}" srcOrd="0" destOrd="0" presId="urn:microsoft.com/office/officeart/2005/8/layout/hList1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1E74BF9F-1230-4FFF-B951-EAA0C0AC3F42}" type="presOf" srcId="{BC61D059-CEBC-4213-86E2-707AFBA4AA40}" destId="{07C1D395-FF6E-4BF7-BF3D-2FD96FCB5994}" srcOrd="0" destOrd="0" presId="urn:microsoft.com/office/officeart/2005/8/layout/hList1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98E4F885-FDC0-4C18-A48F-2152F32B902D}" type="presOf" srcId="{05CFAA44-E32D-4BD2-AF82-339CD6BF096E}" destId="{0EA78252-CE7A-46DF-A404-EC58483752D4}" srcOrd="0" destOrd="0" presId="urn:microsoft.com/office/officeart/2005/8/layout/hList1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EADB9E13-11C1-40D9-91DF-01AB8B69CC4B}" type="presOf" srcId="{C6DDBF0C-A9CA-4F0E-B575-65DD9F0F909B}" destId="{41AE809B-0D05-4E88-9E15-9ED4760E65E6}" srcOrd="0" destOrd="0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5059ADBB-37C7-411B-BD59-3B868A0FB169}" type="presParOf" srcId="{54ED7B06-5044-4C7E-BD19-FC7E2019E9CC}" destId="{203C2E89-3C83-43A0-8656-D705C69CF273}" srcOrd="0" destOrd="0" presId="urn:microsoft.com/office/officeart/2005/8/layout/hList1"/>
    <dgm:cxn modelId="{56F7E30A-B6FB-47A4-A88D-33F481CB8D05}" type="presParOf" srcId="{203C2E89-3C83-43A0-8656-D705C69CF273}" destId="{41AE809B-0D05-4E88-9E15-9ED4760E65E6}" srcOrd="0" destOrd="0" presId="urn:microsoft.com/office/officeart/2005/8/layout/hList1"/>
    <dgm:cxn modelId="{7523691F-C277-4020-A6DE-70C0608DD82E}" type="presParOf" srcId="{203C2E89-3C83-43A0-8656-D705C69CF273}" destId="{C857A5FE-343E-476C-B47E-866B585C28B5}" srcOrd="1" destOrd="0" presId="urn:microsoft.com/office/officeart/2005/8/layout/hList1"/>
    <dgm:cxn modelId="{30968E30-6199-47DD-AE8D-7C5490959884}" type="presParOf" srcId="{54ED7B06-5044-4C7E-BD19-FC7E2019E9CC}" destId="{FC792244-BAF3-4A0B-AF52-154B8CD208F4}" srcOrd="1" destOrd="0" presId="urn:microsoft.com/office/officeart/2005/8/layout/hList1"/>
    <dgm:cxn modelId="{E371EC7E-0D92-440E-A624-4026D9EDEED8}" type="presParOf" srcId="{54ED7B06-5044-4C7E-BD19-FC7E2019E9CC}" destId="{9D7A6583-33B1-4D88-BEC9-E1AA35F64000}" srcOrd="2" destOrd="0" presId="urn:microsoft.com/office/officeart/2005/8/layout/hList1"/>
    <dgm:cxn modelId="{846E1E3B-4472-4C7C-83DE-37C1F49D63D6}" type="presParOf" srcId="{9D7A6583-33B1-4D88-BEC9-E1AA35F64000}" destId="{0EA78252-CE7A-46DF-A404-EC58483752D4}" srcOrd="0" destOrd="0" presId="urn:microsoft.com/office/officeart/2005/8/layout/hList1"/>
    <dgm:cxn modelId="{D9EC996D-AAD5-4479-84B0-152B10D16C39}" type="presParOf" srcId="{9D7A6583-33B1-4D88-BEC9-E1AA35F64000}" destId="{07C1D395-FF6E-4BF7-BF3D-2FD96FCB5994}" srcOrd="1" destOrd="0" presId="urn:microsoft.com/office/officeart/2005/8/layout/hList1"/>
    <dgm:cxn modelId="{06F019F2-FE76-4A2B-B433-C1B067224801}" type="presParOf" srcId="{54ED7B06-5044-4C7E-BD19-FC7E2019E9CC}" destId="{986A29F3-BD9E-421E-9ED4-DD43417E7C4B}" srcOrd="3" destOrd="0" presId="urn:microsoft.com/office/officeart/2005/8/layout/hList1"/>
    <dgm:cxn modelId="{23140ADC-30D7-4B70-9C88-A5CA6C5A3A2D}" type="presParOf" srcId="{54ED7B06-5044-4C7E-BD19-FC7E2019E9CC}" destId="{EAB62B5E-6BCD-49B9-A70C-C80590805290}" srcOrd="4" destOrd="0" presId="urn:microsoft.com/office/officeart/2005/8/layout/hList1"/>
    <dgm:cxn modelId="{392C7BB0-94C6-4B57-86FA-ACDC0AA64BB7}" type="presParOf" srcId="{EAB62B5E-6BCD-49B9-A70C-C80590805290}" destId="{F4CBA954-F6A2-481C-8014-B3B841382A25}" srcOrd="0" destOrd="0" presId="urn:microsoft.com/office/officeart/2005/8/layout/hList1"/>
    <dgm:cxn modelId="{5E03C6E2-220E-4C6C-A1AE-43F8C04CC838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Разрешили по соглашению сторон менять сроки, цену контракта, цену единицы из-за </a:t>
          </a:r>
          <a:r>
            <a:rPr lang="ru-RU" sz="1200" b="1" dirty="0" err="1" smtClean="0"/>
            <a:t>коронавируса</a:t>
          </a:r>
          <a:r>
            <a:rPr lang="ru-RU" sz="1200" b="1" dirty="0" smtClean="0"/>
            <a:t> в 2020 году.</a:t>
          </a:r>
          <a:endParaRPr lang="ru-RU" sz="1200" b="1" dirty="0"/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Изменение условия контракта допускалось только в рамках </a:t>
          </a:r>
          <a:r>
            <a:rPr lang="ru-RU" sz="1200" b="1" dirty="0" smtClean="0">
              <a:hlinkClick xmlns:r="http://schemas.openxmlformats.org/officeDocument/2006/relationships" r:id="rId1"/>
            </a:rPr>
            <a:t>статьи 95</a:t>
          </a:r>
          <a:r>
            <a:rPr lang="ru-RU" sz="1200" b="1" dirty="0" smtClean="0"/>
            <a:t> Закона № 44-ФЗ. Например, если цена и количество ТРУ по контракту менялись в пределах 10 процентов от его цены при подписании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100" b="1" dirty="0" smtClean="0"/>
            <a:t>Подготовьте письменное обоснование изменения на основании решения Правительства, органа исполнительной власти или администрации.</a:t>
          </a:r>
          <a:endParaRPr lang="ru-RU" sz="1100" b="1" dirty="0"/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E999643E-E912-4B5D-B399-85EFA908249D}">
      <dgm:prSet custT="1"/>
      <dgm:spPr/>
      <dgm:t>
        <a:bodyPr/>
        <a:lstStyle/>
        <a:p>
          <a:r>
            <a:rPr lang="ru-RU" sz="1200" b="1" dirty="0" smtClean="0"/>
            <a:t>Заказчик меняет контракт только в пределах лимита. </a:t>
          </a:r>
          <a:endParaRPr lang="ru-RU" sz="1200" b="1" dirty="0"/>
        </a:p>
      </dgm:t>
    </dgm:pt>
    <dgm:pt modelId="{590A4D77-D509-4EBE-9011-7E963D136689}" type="parTrans" cxnId="{E4A7B4BA-1517-4301-9B25-BA1C9AB79C4C}">
      <dgm:prSet/>
      <dgm:spPr/>
      <dgm:t>
        <a:bodyPr/>
        <a:lstStyle/>
        <a:p>
          <a:endParaRPr lang="ru-RU"/>
        </a:p>
      </dgm:t>
    </dgm:pt>
    <dgm:pt modelId="{F66D6AF3-AE70-407B-BC03-7989B63E499E}" type="sibTrans" cxnId="{E4A7B4BA-1517-4301-9B25-BA1C9AB79C4C}">
      <dgm:prSet/>
      <dgm:spPr/>
      <dgm:t>
        <a:bodyPr/>
        <a:lstStyle/>
        <a:p>
          <a:endParaRPr lang="ru-RU"/>
        </a:p>
      </dgm:t>
    </dgm:pt>
    <dgm:pt modelId="{CE5BDED2-A2D8-4FC1-BA28-847E796B22A7}">
      <dgm:prSet custT="1"/>
      <dgm:spPr/>
      <dgm:t>
        <a:bodyPr/>
        <a:lstStyle/>
        <a:p>
          <a:r>
            <a:rPr lang="ru-RU" sz="1200" b="1" dirty="0" smtClean="0"/>
            <a:t>Контрагент должен предоставить новое обеспечение, если возникли новые обязательства. У поставщика остается право уменьшить размер или заменить вид обеспечения 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 tooltip="65. В 2020 году по соглашению сторон допускается изменение срока исполнения контракта, и (или) цены контракта, и (или) цены единицы товара, работы, услуги (в случае, предусмотренном..."/>
            </a:rPr>
            <a:t>ч. 65 ст. 112 Закона № 44-ФЗ</a:t>
          </a:r>
          <a:r>
            <a:rPr lang="ru-RU" sz="1200" b="1" dirty="0" smtClean="0">
              <a:solidFill>
                <a:srgbClr val="00B050"/>
              </a:solidFill>
            </a:rPr>
            <a:t>)</a:t>
          </a:r>
          <a:endParaRPr lang="ru-RU" sz="1200" b="1" dirty="0">
            <a:solidFill>
              <a:srgbClr val="00B050"/>
            </a:solidFill>
          </a:endParaRPr>
        </a:p>
      </dgm:t>
    </dgm:pt>
    <dgm:pt modelId="{C22143AB-1BE5-442A-A17B-231023F13EE0}" type="parTrans" cxnId="{19B07653-0F64-4A7B-B51B-17720A866BBE}">
      <dgm:prSet/>
      <dgm:spPr/>
      <dgm:t>
        <a:bodyPr/>
        <a:lstStyle/>
        <a:p>
          <a:endParaRPr lang="ru-RU"/>
        </a:p>
      </dgm:t>
    </dgm:pt>
    <dgm:pt modelId="{89F1035D-1884-4026-84AA-CED32CF52172}" type="sibTrans" cxnId="{19B07653-0F64-4A7B-B51B-17720A866BBE}">
      <dgm:prSet/>
      <dgm:spPr/>
      <dgm:t>
        <a:bodyPr/>
        <a:lstStyle/>
        <a:p>
          <a:endParaRPr lang="ru-RU"/>
        </a:p>
      </dgm:t>
    </dgm:pt>
    <dgm:pt modelId="{D0418D0F-7FA7-467D-85DB-1CD8B389BC59}">
      <dgm:prSet custT="1"/>
      <dgm:spPr/>
      <dgm:t>
        <a:bodyPr/>
        <a:lstStyle/>
        <a:p>
          <a:r>
            <a:rPr lang="ru-RU" sz="1100" b="1" dirty="0" smtClean="0">
              <a:solidFill>
                <a:schemeClr val="accent3"/>
              </a:solidFill>
            </a:rPr>
            <a:t>Обеспечивали в виде БГ</a:t>
          </a:r>
          <a:r>
            <a:rPr lang="ru-RU" sz="1100" b="1" dirty="0" smtClean="0"/>
            <a:t> – заказчик гарантию не возвращает и взыскание не производит.</a:t>
          </a:r>
          <a:endParaRPr lang="ru-RU" sz="1100" b="1" dirty="0"/>
        </a:p>
      </dgm:t>
    </dgm:pt>
    <dgm:pt modelId="{15E1B9B6-F988-400E-9EF1-B62FD34D0BF4}" type="parTrans" cxnId="{70B5676B-2BB7-4E1F-B88E-5611DEF3BE64}">
      <dgm:prSet/>
      <dgm:spPr/>
      <dgm:t>
        <a:bodyPr/>
        <a:lstStyle/>
        <a:p>
          <a:endParaRPr lang="ru-RU"/>
        </a:p>
      </dgm:t>
    </dgm:pt>
    <dgm:pt modelId="{5D9A1244-36D1-4287-8910-AA1423867758}" type="sibTrans" cxnId="{70B5676B-2BB7-4E1F-B88E-5611DEF3BE64}">
      <dgm:prSet/>
      <dgm:spPr/>
      <dgm:t>
        <a:bodyPr/>
        <a:lstStyle/>
        <a:p>
          <a:endParaRPr lang="ru-RU"/>
        </a:p>
      </dgm:t>
    </dgm:pt>
    <dgm:pt modelId="{BC26FE0D-B1F0-4590-A040-C4CC6811EB02}">
      <dgm:prSet custT="1"/>
      <dgm:spPr/>
      <dgm:t>
        <a:bodyPr/>
        <a:lstStyle/>
        <a:p>
          <a:r>
            <a:rPr lang="ru-RU" sz="1100" b="1" dirty="0" smtClean="0">
              <a:solidFill>
                <a:schemeClr val="accent3"/>
              </a:solidFill>
            </a:rPr>
            <a:t>Обеспечивали деньгами и цена увеличилась </a:t>
          </a:r>
          <a:r>
            <a:rPr lang="ru-RU" sz="1100" b="1" dirty="0" smtClean="0"/>
            <a:t>– поставщик вносит сумму, пропорциональную новым обязательствам.</a:t>
          </a:r>
          <a:endParaRPr lang="ru-RU" sz="1100" b="1" dirty="0"/>
        </a:p>
      </dgm:t>
    </dgm:pt>
    <dgm:pt modelId="{819731B3-F368-4393-BD22-6EF1AAFE6227}" type="parTrans" cxnId="{015ED830-48DD-4088-84C1-F6C825B38832}">
      <dgm:prSet/>
      <dgm:spPr/>
      <dgm:t>
        <a:bodyPr/>
        <a:lstStyle/>
        <a:p>
          <a:endParaRPr lang="ru-RU"/>
        </a:p>
      </dgm:t>
    </dgm:pt>
    <dgm:pt modelId="{428F1FAE-20EA-4A97-9F7F-31FAF861815C}" type="sibTrans" cxnId="{015ED830-48DD-4088-84C1-F6C825B38832}">
      <dgm:prSet/>
      <dgm:spPr/>
      <dgm:t>
        <a:bodyPr/>
        <a:lstStyle/>
        <a:p>
          <a:endParaRPr lang="ru-RU"/>
        </a:p>
      </dgm:t>
    </dgm:pt>
    <dgm:pt modelId="{7A1C5BA3-4C7A-42F2-87FF-8917B5084A0C}">
      <dgm:prSet custT="1"/>
      <dgm:spPr/>
      <dgm:t>
        <a:bodyPr/>
        <a:lstStyle/>
        <a:p>
          <a:r>
            <a:rPr lang="ru-RU" sz="1100" b="1" dirty="0" smtClean="0">
              <a:solidFill>
                <a:schemeClr val="accent3"/>
              </a:solidFill>
            </a:rPr>
            <a:t>Обеспечивали деньгами и сумма уменьшилась</a:t>
          </a:r>
          <a:r>
            <a:rPr lang="ru-RU" sz="1100" b="1" dirty="0" smtClean="0"/>
            <a:t> – заказчик возвращает сумму, пропорциональную уменьшению.</a:t>
          </a:r>
          <a:endParaRPr lang="ru-RU" sz="1100" b="1" dirty="0"/>
        </a:p>
      </dgm:t>
    </dgm:pt>
    <dgm:pt modelId="{74E592BA-1286-4C8C-9434-0BACA1587867}" type="parTrans" cxnId="{37633363-10A4-4C6B-8184-2A82BD4D9536}">
      <dgm:prSet/>
      <dgm:spPr/>
      <dgm:t>
        <a:bodyPr/>
        <a:lstStyle/>
        <a:p>
          <a:endParaRPr lang="ru-RU"/>
        </a:p>
      </dgm:t>
    </dgm:pt>
    <dgm:pt modelId="{5B14B02E-C644-4AB3-85EC-E31935E500A4}" type="sibTrans" cxnId="{37633363-10A4-4C6B-8184-2A82BD4D9536}">
      <dgm:prSet/>
      <dgm:spPr/>
      <dgm:t>
        <a:bodyPr/>
        <a:lstStyle/>
        <a:p>
          <a:endParaRPr lang="ru-RU"/>
        </a:p>
      </dgm:t>
    </dgm:pt>
    <dgm:pt modelId="{36297D9C-066A-47C7-9DDB-2523571A5E0C}">
      <dgm:prSet custT="1"/>
      <dgm:spPr/>
      <dgm:t>
        <a:bodyPr/>
        <a:lstStyle/>
        <a:p>
          <a:r>
            <a:rPr lang="ru-RU" sz="1100" b="1" dirty="0" smtClean="0">
              <a:solidFill>
                <a:schemeClr val="accent3"/>
              </a:solidFill>
            </a:rPr>
            <a:t>Поменяли срок исполнения </a:t>
          </a:r>
          <a:r>
            <a:rPr lang="ru-RU" sz="1100" b="1" dirty="0" smtClean="0"/>
            <a:t>– устанавливают новый срок возврата обеспечения</a:t>
          </a:r>
          <a:endParaRPr lang="ru-RU" sz="1100" b="1" dirty="0"/>
        </a:p>
      </dgm:t>
    </dgm:pt>
    <dgm:pt modelId="{6563AE20-B38A-4784-8A5C-AAED49E3D81F}" type="parTrans" cxnId="{B2461AD0-1367-4C2D-9039-CE3BC4015B32}">
      <dgm:prSet/>
      <dgm:spPr/>
      <dgm:t>
        <a:bodyPr/>
        <a:lstStyle/>
        <a:p>
          <a:endParaRPr lang="ru-RU"/>
        </a:p>
      </dgm:t>
    </dgm:pt>
    <dgm:pt modelId="{5A16C1F6-BF76-4533-9AB8-CCD07E152568}" type="sibTrans" cxnId="{B2461AD0-1367-4C2D-9039-CE3BC4015B32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D46FDE-3883-4B18-8760-97F6B89F27AB}" type="presOf" srcId="{05CFAA44-E32D-4BD2-AF82-339CD6BF096E}" destId="{0EA78252-CE7A-46DF-A404-EC58483752D4}" srcOrd="0" destOrd="0" presId="urn:microsoft.com/office/officeart/2005/8/layout/hList1"/>
    <dgm:cxn modelId="{8CEBD653-F63B-4FFE-BC19-D74A98618628}" type="presOf" srcId="{C6DDBF0C-A9CA-4F0E-B575-65DD9F0F909B}" destId="{41AE809B-0D05-4E88-9E15-9ED4760E65E6}" srcOrd="0" destOrd="0" presId="urn:microsoft.com/office/officeart/2005/8/layout/hList1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1261E789-2046-4143-9CF9-19CC1F41277A}" type="presOf" srcId="{0F8FE35B-1259-440B-8509-708F5317B5B2}" destId="{F4CBA954-F6A2-481C-8014-B3B841382A25}" srcOrd="0" destOrd="0" presId="urn:microsoft.com/office/officeart/2005/8/layout/hList1"/>
    <dgm:cxn modelId="{2BD3032F-E76C-43B1-92DB-02DD6E484816}" type="presOf" srcId="{0F9D75FB-4C5B-4D47-939E-ED1D3A5E1543}" destId="{54ED7B06-5044-4C7E-BD19-FC7E2019E9CC}" srcOrd="0" destOrd="0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1EBDE1A0-83E8-4C02-A77E-4D84168BB47C}" type="presOf" srcId="{BC61D059-CEBC-4213-86E2-707AFBA4AA40}" destId="{07C1D395-FF6E-4BF7-BF3D-2FD96FCB5994}" srcOrd="0" destOrd="0" presId="urn:microsoft.com/office/officeart/2005/8/layout/hList1"/>
    <dgm:cxn modelId="{35A398D5-FDC6-4980-AE47-A402E4DA27E1}" type="presOf" srcId="{CE5BDED2-A2D8-4FC1-BA28-847E796B22A7}" destId="{C857A5FE-343E-476C-B47E-866B585C28B5}" srcOrd="0" destOrd="2" presId="urn:microsoft.com/office/officeart/2005/8/layout/hList1"/>
    <dgm:cxn modelId="{015ED830-48DD-4088-84C1-F6C825B38832}" srcId="{0F8FE35B-1259-440B-8509-708F5317B5B2}" destId="{BC26FE0D-B1F0-4590-A040-C4CC6811EB02}" srcOrd="2" destOrd="0" parTransId="{819731B3-F368-4393-BD22-6EF1AAFE6227}" sibTransId="{428F1FAE-20EA-4A97-9F7F-31FAF861815C}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51E73C78-F4AA-486D-9E8E-62393671491B}" type="presOf" srcId="{4F6DA9C8-D7EB-4E77-A232-857E2CBEE22F}" destId="{972F4F9D-0E54-4AC0-B3EF-E43CA1F8C765}" srcOrd="0" destOrd="0" presId="urn:microsoft.com/office/officeart/2005/8/layout/hList1"/>
    <dgm:cxn modelId="{318DEB5D-B023-4B3A-8E22-7B10A894D50D}" type="presOf" srcId="{E999643E-E912-4B5D-B399-85EFA908249D}" destId="{C857A5FE-343E-476C-B47E-866B585C28B5}" srcOrd="0" destOrd="1" presId="urn:microsoft.com/office/officeart/2005/8/layout/hList1"/>
    <dgm:cxn modelId="{B2461AD0-1367-4C2D-9039-CE3BC4015B32}" srcId="{0F8FE35B-1259-440B-8509-708F5317B5B2}" destId="{36297D9C-066A-47C7-9DDB-2523571A5E0C}" srcOrd="4" destOrd="0" parTransId="{6563AE20-B38A-4784-8A5C-AAED49E3D81F}" sibTransId="{5A16C1F6-BF76-4533-9AB8-CCD07E152568}"/>
    <dgm:cxn modelId="{C7777E53-3675-4165-8667-DD6262D7446D}" type="presOf" srcId="{D0418D0F-7FA7-467D-85DB-1CD8B389BC59}" destId="{972F4F9D-0E54-4AC0-B3EF-E43CA1F8C765}" srcOrd="0" destOrd="1" presId="urn:microsoft.com/office/officeart/2005/8/layout/hList1"/>
    <dgm:cxn modelId="{46A91317-4735-4AC3-88AF-21482A98BA80}" type="presOf" srcId="{5BE37405-A9E1-4F62-99C0-11985C5A2F36}" destId="{C857A5FE-343E-476C-B47E-866B585C28B5}" srcOrd="0" destOrd="0" presId="urn:microsoft.com/office/officeart/2005/8/layout/hList1"/>
    <dgm:cxn modelId="{E4A7B4BA-1517-4301-9B25-BA1C9AB79C4C}" srcId="{C6DDBF0C-A9CA-4F0E-B575-65DD9F0F909B}" destId="{E999643E-E912-4B5D-B399-85EFA908249D}" srcOrd="1" destOrd="0" parTransId="{590A4D77-D509-4EBE-9011-7E963D136689}" sibTransId="{F66D6AF3-AE70-407B-BC03-7989B63E499E}"/>
    <dgm:cxn modelId="{F7619445-3CC9-48B8-B361-05463DD87E1B}" type="presOf" srcId="{BC26FE0D-B1F0-4590-A040-C4CC6811EB02}" destId="{972F4F9D-0E54-4AC0-B3EF-E43CA1F8C765}" srcOrd="0" destOrd="2" presId="urn:microsoft.com/office/officeart/2005/8/layout/hList1"/>
    <dgm:cxn modelId="{37633363-10A4-4C6B-8184-2A82BD4D9536}" srcId="{0F8FE35B-1259-440B-8509-708F5317B5B2}" destId="{7A1C5BA3-4C7A-42F2-87FF-8917B5084A0C}" srcOrd="3" destOrd="0" parTransId="{74E592BA-1286-4C8C-9434-0BACA1587867}" sibTransId="{5B14B02E-C644-4AB3-85EC-E31935E500A4}"/>
    <dgm:cxn modelId="{19B07653-0F64-4A7B-B51B-17720A866BBE}" srcId="{C6DDBF0C-A9CA-4F0E-B575-65DD9F0F909B}" destId="{CE5BDED2-A2D8-4FC1-BA28-847E796B22A7}" srcOrd="2" destOrd="0" parTransId="{C22143AB-1BE5-442A-A17B-231023F13EE0}" sibTransId="{89F1035D-1884-4026-84AA-CED32CF52172}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8C365549-4885-4D80-A359-E56F001CFA19}" type="presOf" srcId="{7A1C5BA3-4C7A-42F2-87FF-8917B5084A0C}" destId="{972F4F9D-0E54-4AC0-B3EF-E43CA1F8C765}" srcOrd="0" destOrd="3" presId="urn:microsoft.com/office/officeart/2005/8/layout/hList1"/>
    <dgm:cxn modelId="{70B5676B-2BB7-4E1F-B88E-5611DEF3BE64}" srcId="{0F8FE35B-1259-440B-8509-708F5317B5B2}" destId="{D0418D0F-7FA7-467D-85DB-1CD8B389BC59}" srcOrd="1" destOrd="0" parTransId="{15E1B9B6-F988-400E-9EF1-B62FD34D0BF4}" sibTransId="{5D9A1244-36D1-4287-8910-AA1423867758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C21FD8A3-1791-4F42-8D45-3F25CBEAB567}" type="presOf" srcId="{36297D9C-066A-47C7-9DDB-2523571A5E0C}" destId="{972F4F9D-0E54-4AC0-B3EF-E43CA1F8C765}" srcOrd="0" destOrd="4" presId="urn:microsoft.com/office/officeart/2005/8/layout/hList1"/>
    <dgm:cxn modelId="{BB01A0CA-4735-49BC-A3DE-35AA037EEBFD}" type="presParOf" srcId="{54ED7B06-5044-4C7E-BD19-FC7E2019E9CC}" destId="{203C2E89-3C83-43A0-8656-D705C69CF273}" srcOrd="0" destOrd="0" presId="urn:microsoft.com/office/officeart/2005/8/layout/hList1"/>
    <dgm:cxn modelId="{D65B594F-2E04-4B12-B92F-526A3DEF7377}" type="presParOf" srcId="{203C2E89-3C83-43A0-8656-D705C69CF273}" destId="{41AE809B-0D05-4E88-9E15-9ED4760E65E6}" srcOrd="0" destOrd="0" presId="urn:microsoft.com/office/officeart/2005/8/layout/hList1"/>
    <dgm:cxn modelId="{679644F1-B4AD-40D0-AE87-B8685D6B99EC}" type="presParOf" srcId="{203C2E89-3C83-43A0-8656-D705C69CF273}" destId="{C857A5FE-343E-476C-B47E-866B585C28B5}" srcOrd="1" destOrd="0" presId="urn:microsoft.com/office/officeart/2005/8/layout/hList1"/>
    <dgm:cxn modelId="{9FD738F4-DDF0-43AE-A74B-F96C3A96C2F1}" type="presParOf" srcId="{54ED7B06-5044-4C7E-BD19-FC7E2019E9CC}" destId="{FC792244-BAF3-4A0B-AF52-154B8CD208F4}" srcOrd="1" destOrd="0" presId="urn:microsoft.com/office/officeart/2005/8/layout/hList1"/>
    <dgm:cxn modelId="{19D56DFC-FB58-4D53-A79E-C50D5F95885C}" type="presParOf" srcId="{54ED7B06-5044-4C7E-BD19-FC7E2019E9CC}" destId="{9D7A6583-33B1-4D88-BEC9-E1AA35F64000}" srcOrd="2" destOrd="0" presId="urn:microsoft.com/office/officeart/2005/8/layout/hList1"/>
    <dgm:cxn modelId="{45948711-76CD-4ED9-82D2-27DEDFDC9113}" type="presParOf" srcId="{9D7A6583-33B1-4D88-BEC9-E1AA35F64000}" destId="{0EA78252-CE7A-46DF-A404-EC58483752D4}" srcOrd="0" destOrd="0" presId="urn:microsoft.com/office/officeart/2005/8/layout/hList1"/>
    <dgm:cxn modelId="{6E3472CA-08BC-4BEF-BAAA-A93030F054E5}" type="presParOf" srcId="{9D7A6583-33B1-4D88-BEC9-E1AA35F64000}" destId="{07C1D395-FF6E-4BF7-BF3D-2FD96FCB5994}" srcOrd="1" destOrd="0" presId="urn:microsoft.com/office/officeart/2005/8/layout/hList1"/>
    <dgm:cxn modelId="{7FDD999D-4AF6-4C80-8951-CBF6A3FE34EF}" type="presParOf" srcId="{54ED7B06-5044-4C7E-BD19-FC7E2019E9CC}" destId="{986A29F3-BD9E-421E-9ED4-DD43417E7C4B}" srcOrd="3" destOrd="0" presId="urn:microsoft.com/office/officeart/2005/8/layout/hList1"/>
    <dgm:cxn modelId="{7FAE785C-EE07-4379-B488-BF852E7E0CCC}" type="presParOf" srcId="{54ED7B06-5044-4C7E-BD19-FC7E2019E9CC}" destId="{EAB62B5E-6BCD-49B9-A70C-C80590805290}" srcOrd="4" destOrd="0" presId="urn:microsoft.com/office/officeart/2005/8/layout/hList1"/>
    <dgm:cxn modelId="{0C7B9158-2BB0-48F7-9A76-BC5C9062AF4F}" type="presParOf" srcId="{EAB62B5E-6BCD-49B9-A70C-C80590805290}" destId="{F4CBA954-F6A2-481C-8014-B3B841382A25}" srcOrd="0" destOrd="0" presId="urn:microsoft.com/office/officeart/2005/8/layout/hList1"/>
    <dgm:cxn modelId="{5C5485CD-91B5-432B-B705-6F7FE533A1CF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600" dirty="0" smtClean="0"/>
            <a:t>Как теперь</a:t>
          </a:r>
          <a:endParaRPr lang="ru-RU" sz="16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just"/>
          <a:r>
            <a:rPr lang="ru-RU" sz="1200" b="1" dirty="0" smtClean="0"/>
            <a:t>Пени по контракту за просрочку исполнения обязательств считают от цены контракта или от соответствующего этапа контракта, если он есть 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ч. 7 ст. 34 Закона № 44-ФЗ</a:t>
          </a:r>
          <a:r>
            <a:rPr lang="ru-RU" sz="1200" b="1" dirty="0" smtClean="0">
              <a:solidFill>
                <a:srgbClr val="00B050"/>
              </a:solidFill>
            </a:rPr>
            <a:t>, 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п. 2 ст. 11 Закона от 01.04.2020 № 98-ФЗ</a:t>
          </a:r>
          <a:r>
            <a:rPr lang="ru-RU" sz="1200" b="1" dirty="0" smtClean="0">
              <a:solidFill>
                <a:srgbClr val="00B050"/>
              </a:solidFill>
            </a:rPr>
            <a:t>)</a:t>
          </a:r>
          <a:endParaRPr lang="ru-RU" sz="1200" b="1" dirty="0">
            <a:solidFill>
              <a:srgbClr val="00B050"/>
            </a:solidFill>
          </a:endParaRP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600" dirty="0" smtClean="0"/>
            <a:t>Как было</a:t>
          </a:r>
          <a:endParaRPr lang="ru-RU" sz="16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just"/>
          <a:r>
            <a:rPr lang="ru-RU" sz="1200" b="1" dirty="0" smtClean="0"/>
            <a:t>Пени по контракту считали от цены контракта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r>
            <a:rPr lang="ru-RU" sz="1600" dirty="0" smtClean="0"/>
            <a:t>Как применять</a:t>
          </a:r>
          <a:endParaRPr lang="ru-RU" sz="16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just"/>
          <a:r>
            <a:rPr lang="ru-RU" sz="1200" b="1" dirty="0" smtClean="0"/>
            <a:t>В условиях </a:t>
          </a:r>
          <a:r>
            <a:rPr lang="ru-RU" sz="1200" b="1" dirty="0" err="1" smtClean="0"/>
            <a:t>коронавируса</a:t>
          </a:r>
          <a:r>
            <a:rPr lang="ru-RU" sz="1200" b="1" dirty="0" smtClean="0"/>
            <a:t> поставщики срывают сроки из-за форс-мажора. Чтобы снизить неустойку для поставщиков, прописывайте в контракте этапы</a:t>
          </a:r>
          <a:endParaRPr lang="ru-RU" sz="1200" b="1" dirty="0"/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DFF36029-B115-4E19-BEAC-128C1A874B7A}">
      <dgm:prSet custT="1"/>
      <dgm:spPr/>
      <dgm:t>
        <a:bodyPr/>
        <a:lstStyle/>
        <a:p>
          <a:endParaRPr lang="ru-RU" sz="1200" b="1" dirty="0"/>
        </a:p>
      </dgm:t>
    </dgm:pt>
    <dgm:pt modelId="{522DFF8E-4702-46DE-A37F-1A8589CF7B3C}" type="parTrans" cxnId="{04D0D9AB-EBAF-484B-958B-31AFE0ACCAFD}">
      <dgm:prSet/>
      <dgm:spPr/>
      <dgm:t>
        <a:bodyPr/>
        <a:lstStyle/>
        <a:p>
          <a:endParaRPr lang="ru-RU"/>
        </a:p>
      </dgm:t>
    </dgm:pt>
    <dgm:pt modelId="{4B3C90DC-C92F-46A9-8EC4-8815A3A34E91}" type="sibTrans" cxnId="{04D0D9AB-EBAF-484B-958B-31AFE0ACCAFD}">
      <dgm:prSet/>
      <dgm:spPr/>
      <dgm:t>
        <a:bodyPr/>
        <a:lstStyle/>
        <a:p>
          <a:endParaRPr lang="ru-RU"/>
        </a:p>
      </dgm:t>
    </dgm:pt>
    <dgm:pt modelId="{67C3109F-793B-4CAD-9C87-C0FCC9BB2F7F}">
      <dgm:prSet custT="1"/>
      <dgm:spPr/>
      <dgm:t>
        <a:bodyPr/>
        <a:lstStyle/>
        <a:p>
          <a:r>
            <a:rPr lang="ru-RU" sz="1200" b="1" dirty="0" smtClean="0"/>
            <a:t>Поставщикам ТРУ спишут неустойку по контрактам за 2020 год 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 tooltip="42.1. Начисленные поставщику (подрядчику, исполнителю), но не списанные заказчиком суммы неустоек (штрафов, пеней) в связи с неисполнением или ненадлежащим исполнением в 2015 и (или).."/>
            </a:rPr>
            <a:t>ч. 42.1 ст. 112 Закона № 44-ФЗ</a:t>
          </a:r>
          <a:r>
            <a:rPr lang="ru-RU" sz="1200" b="1" dirty="0" smtClean="0">
              <a:solidFill>
                <a:srgbClr val="00B050"/>
              </a:solidFill>
            </a:rPr>
            <a:t>, </a:t>
          </a:r>
          <a:r>
            <a:rPr lang="ru-RU" sz="1200" b="1" dirty="0" err="1" smtClean="0">
              <a:solidFill>
                <a:srgbClr val="00B050"/>
              </a:solidFill>
              <a:hlinkClick xmlns:r="http://schemas.openxmlformats.org/officeDocument/2006/relationships" r:id="rId1"/>
            </a:rPr>
            <a:t>подп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. «а» п. 6 ст. 11 Закона от 01.04.2020 № 98-ФЗ</a:t>
          </a:r>
          <a:r>
            <a:rPr lang="ru-RU" sz="1200" b="1" dirty="0" smtClean="0">
              <a:solidFill>
                <a:srgbClr val="00B050"/>
              </a:solidFill>
            </a:rPr>
            <a:t>)</a:t>
          </a:r>
          <a:endParaRPr lang="ru-RU" sz="1200" b="1" dirty="0">
            <a:solidFill>
              <a:srgbClr val="00B050"/>
            </a:solidFill>
          </a:endParaRPr>
        </a:p>
      </dgm:t>
    </dgm:pt>
    <dgm:pt modelId="{5FE11766-4512-4948-A88C-A144013FFC7B}" type="parTrans" cxnId="{4F1FE1DB-8EF0-4B18-94A2-4ACF6EB67A35}">
      <dgm:prSet/>
      <dgm:spPr/>
      <dgm:t>
        <a:bodyPr/>
        <a:lstStyle/>
        <a:p>
          <a:endParaRPr lang="ru-RU"/>
        </a:p>
      </dgm:t>
    </dgm:pt>
    <dgm:pt modelId="{55F89B87-D64B-4373-BD39-E08F9DC15958}" type="sibTrans" cxnId="{4F1FE1DB-8EF0-4B18-94A2-4ACF6EB67A35}">
      <dgm:prSet/>
      <dgm:spPr/>
      <dgm:t>
        <a:bodyPr/>
        <a:lstStyle/>
        <a:p>
          <a:endParaRPr lang="ru-RU"/>
        </a:p>
      </dgm:t>
    </dgm:pt>
    <dgm:pt modelId="{4EC02941-69C3-40AF-A5A1-7F2A5A0F339C}">
      <dgm:prSet custT="1"/>
      <dgm:spPr/>
      <dgm:t>
        <a:bodyPr/>
        <a:lstStyle/>
        <a:p>
          <a:r>
            <a:rPr lang="ru-RU" sz="1200" b="1" dirty="0" smtClean="0"/>
            <a:t>Неустойки по контрактам списывали только за 2015, 2016 годы</a:t>
          </a:r>
          <a:endParaRPr lang="ru-RU" sz="1200" b="1" dirty="0"/>
        </a:p>
      </dgm:t>
    </dgm:pt>
    <dgm:pt modelId="{F74C8A84-25C9-4E4F-A3E5-1E37AFFBE417}" type="parTrans" cxnId="{B15C12AC-D43D-4724-BD73-21D126A6AB3F}">
      <dgm:prSet/>
      <dgm:spPr/>
      <dgm:t>
        <a:bodyPr/>
        <a:lstStyle/>
        <a:p>
          <a:endParaRPr lang="ru-RU"/>
        </a:p>
      </dgm:t>
    </dgm:pt>
    <dgm:pt modelId="{AA561A67-97F7-4C19-95F4-3F8B8CBA5F73}" type="sibTrans" cxnId="{B15C12AC-D43D-4724-BD73-21D126A6AB3F}">
      <dgm:prSet/>
      <dgm:spPr/>
      <dgm:t>
        <a:bodyPr/>
        <a:lstStyle/>
        <a:p>
          <a:endParaRPr lang="ru-RU"/>
        </a:p>
      </dgm:t>
    </dgm:pt>
    <dgm:pt modelId="{A9A70647-C5F6-4196-8B15-1B2B5724E05A}">
      <dgm:prSet phldrT="[Текст]" custT="1"/>
      <dgm:spPr/>
      <dgm:t>
        <a:bodyPr/>
        <a:lstStyle/>
        <a:p>
          <a:pPr algn="just"/>
          <a:endParaRPr lang="ru-RU" sz="1200" b="1" dirty="0"/>
        </a:p>
      </dgm:t>
    </dgm:pt>
    <dgm:pt modelId="{7339A277-9C7F-4CC5-AB64-0AC74641F7A8}" type="parTrans" cxnId="{9DE53B6A-2933-4DA0-AD44-C062C3FA21B8}">
      <dgm:prSet/>
      <dgm:spPr/>
    </dgm:pt>
    <dgm:pt modelId="{0EDF42F9-571E-4B49-9D0E-A95ABFC4AB04}" type="sibTrans" cxnId="{9DE53B6A-2933-4DA0-AD44-C062C3FA21B8}">
      <dgm:prSet/>
      <dgm:spPr/>
    </dgm:pt>
    <dgm:pt modelId="{407EC015-4B35-4136-A4D8-8194CDC2BCCA}">
      <dgm:prSet phldrT="[Текст]" custT="1"/>
      <dgm:spPr/>
      <dgm:t>
        <a:bodyPr/>
        <a:lstStyle/>
        <a:p>
          <a:pPr algn="just"/>
          <a:endParaRPr lang="ru-RU" sz="1200" b="1" dirty="0"/>
        </a:p>
      </dgm:t>
    </dgm:pt>
    <dgm:pt modelId="{D257A0D7-16AC-4D84-A0FC-EA82A36F131B}" type="parTrans" cxnId="{60356B39-11AC-4AB2-B6E2-9810564D20EE}">
      <dgm:prSet/>
      <dgm:spPr/>
    </dgm:pt>
    <dgm:pt modelId="{A535C801-F992-4531-9993-13A849A44B61}" type="sibTrans" cxnId="{60356B39-11AC-4AB2-B6E2-9810564D20EE}">
      <dgm:prSet/>
      <dgm:spPr/>
    </dgm:pt>
    <dgm:pt modelId="{AD2028AC-28FC-467D-AE6A-F128BB8B0D3E}">
      <dgm:prSet phldrT="[Текст]" custT="1"/>
      <dgm:spPr/>
      <dgm:t>
        <a:bodyPr/>
        <a:lstStyle/>
        <a:p>
          <a:pPr algn="just"/>
          <a:endParaRPr lang="ru-RU" sz="1200" b="1" dirty="0"/>
        </a:p>
      </dgm:t>
    </dgm:pt>
    <dgm:pt modelId="{6A60DB6A-C8F9-485C-9850-4DA2676FCEB8}" type="parTrans" cxnId="{AD6DFB06-BD03-4508-A0B8-201B08C6CEDA}">
      <dgm:prSet/>
      <dgm:spPr/>
    </dgm:pt>
    <dgm:pt modelId="{0E0A886B-C5FD-4973-9288-3F56B41C27CC}" type="sibTrans" cxnId="{AD6DFB06-BD03-4508-A0B8-201B08C6CEDA}">
      <dgm:prSet/>
      <dgm:spPr/>
    </dgm:pt>
    <dgm:pt modelId="{DF7617F2-8261-485F-8E58-9B5DE3CE68DC}">
      <dgm:prSet phldrT="[Текст]" custT="1"/>
      <dgm:spPr/>
      <dgm:t>
        <a:bodyPr/>
        <a:lstStyle/>
        <a:p>
          <a:pPr algn="just"/>
          <a:endParaRPr lang="ru-RU" sz="1200" b="1" dirty="0"/>
        </a:p>
      </dgm:t>
    </dgm:pt>
    <dgm:pt modelId="{E863E9DE-15CE-4891-9F17-2C1D9678D25E}" type="parTrans" cxnId="{ACA68B23-FFAE-4E34-A019-16AACAA5468D}">
      <dgm:prSet/>
      <dgm:spPr/>
    </dgm:pt>
    <dgm:pt modelId="{3AE7522A-68C5-4988-843E-37C53E2F531A}" type="sibTrans" cxnId="{ACA68B23-FFAE-4E34-A019-16AACAA5468D}">
      <dgm:prSet/>
      <dgm:spPr/>
    </dgm:pt>
    <dgm:pt modelId="{3C78D71B-0E30-4A3C-947A-0ACA30C8CF99}">
      <dgm:prSet phldrT="[Текст]" custT="1"/>
      <dgm:spPr/>
      <dgm:t>
        <a:bodyPr/>
        <a:lstStyle/>
        <a:p>
          <a:pPr algn="just"/>
          <a:endParaRPr lang="ru-RU" sz="1200" b="1" dirty="0"/>
        </a:p>
      </dgm:t>
    </dgm:pt>
    <dgm:pt modelId="{91E0D95B-43C7-4E4F-A0FE-35D0A5CC46FC}" type="parTrans" cxnId="{1D483A03-8646-41F7-9BCF-B8C72BB59B07}">
      <dgm:prSet/>
      <dgm:spPr/>
    </dgm:pt>
    <dgm:pt modelId="{A9BB81EF-3E9D-4DC0-8EAC-EBF352848547}" type="sibTrans" cxnId="{1D483A03-8646-41F7-9BCF-B8C72BB59B07}">
      <dgm:prSet/>
      <dgm:spPr/>
    </dgm:pt>
    <dgm:pt modelId="{A844D273-5B78-4387-B92B-EADF2122A11E}">
      <dgm:prSet phldrT="[Текст]" custT="1"/>
      <dgm:spPr/>
      <dgm:t>
        <a:bodyPr/>
        <a:lstStyle/>
        <a:p>
          <a:pPr algn="just"/>
          <a:endParaRPr lang="ru-RU" sz="1200" b="1" dirty="0"/>
        </a:p>
      </dgm:t>
    </dgm:pt>
    <dgm:pt modelId="{12494C70-8C1F-48B0-A28C-CD362E63F535}" type="parTrans" cxnId="{98996270-4D8C-4443-9A95-8ADD2521AD2B}">
      <dgm:prSet/>
      <dgm:spPr/>
    </dgm:pt>
    <dgm:pt modelId="{E38A7635-AE77-43A0-8E47-46B404CB77D0}" type="sibTrans" cxnId="{98996270-4D8C-4443-9A95-8ADD2521AD2B}">
      <dgm:prSet/>
      <dgm:spPr/>
    </dgm:pt>
    <dgm:pt modelId="{28FA5CBC-19BD-4539-BD62-3AAB2CF1588A}">
      <dgm:prSet custT="1"/>
      <dgm:spPr/>
      <dgm:t>
        <a:bodyPr/>
        <a:lstStyle/>
        <a:p>
          <a:endParaRPr lang="ru-RU" sz="1200" b="1" dirty="0"/>
        </a:p>
      </dgm:t>
    </dgm:pt>
    <dgm:pt modelId="{7E203F28-E0C2-4061-B7A6-9B21702C2408}" type="parTrans" cxnId="{024C3E33-2D00-4F3C-81F3-A5870C273CE5}">
      <dgm:prSet/>
      <dgm:spPr/>
      <dgm:t>
        <a:bodyPr/>
        <a:lstStyle/>
        <a:p>
          <a:endParaRPr lang="ru-RU"/>
        </a:p>
      </dgm:t>
    </dgm:pt>
    <dgm:pt modelId="{3A10F427-F943-4E05-ABB5-B27A8CBA8478}" type="sibTrans" cxnId="{024C3E33-2D00-4F3C-81F3-A5870C273CE5}">
      <dgm:prSet/>
      <dgm:spPr/>
      <dgm:t>
        <a:bodyPr/>
        <a:lstStyle/>
        <a:p>
          <a:endParaRPr lang="ru-RU"/>
        </a:p>
      </dgm:t>
    </dgm:pt>
    <dgm:pt modelId="{CCE0D540-D13E-4DA7-8D05-70BC5D37D765}">
      <dgm:prSet custT="1"/>
      <dgm:spPr/>
      <dgm:t>
        <a:bodyPr/>
        <a:lstStyle/>
        <a:p>
          <a:r>
            <a:rPr lang="ru-RU" sz="1200" b="1" dirty="0" smtClean="0"/>
            <a:t>Неустойку в 2020 году списывайте по правилам из </a:t>
          </a:r>
          <a:r>
            <a:rPr lang="ru-RU" sz="1200" b="1" dirty="0" smtClean="0">
              <a:hlinkClick xmlns:r="http://schemas.openxmlformats.org/officeDocument/2006/relationships" r:id="rId1"/>
            </a:rPr>
            <a:t>постановления Правительства от 04.07.2018 № 783</a:t>
          </a:r>
          <a:endParaRPr lang="ru-RU" sz="1200" b="1" dirty="0"/>
        </a:p>
      </dgm:t>
    </dgm:pt>
    <dgm:pt modelId="{D28FCA6A-5FC8-474C-B48C-6E1BB60E6034}" type="parTrans" cxnId="{82F9A96B-B2D3-416D-B38B-40EEDCE19CB9}">
      <dgm:prSet/>
      <dgm:spPr/>
      <dgm:t>
        <a:bodyPr/>
        <a:lstStyle/>
        <a:p>
          <a:endParaRPr lang="ru-RU"/>
        </a:p>
      </dgm:t>
    </dgm:pt>
    <dgm:pt modelId="{C2AA9005-984F-4353-9A62-7C991636C97A}" type="sibTrans" cxnId="{82F9A96B-B2D3-416D-B38B-40EEDCE19CB9}">
      <dgm:prSet/>
      <dgm:spPr/>
      <dgm:t>
        <a:bodyPr/>
        <a:lstStyle/>
        <a:p>
          <a:endParaRPr lang="ru-RU"/>
        </a:p>
      </dgm:t>
    </dgm:pt>
    <dgm:pt modelId="{8F89ACF1-8177-4076-A933-59B30855DAD5}">
      <dgm:prSet custT="1"/>
      <dgm:spPr/>
      <dgm:t>
        <a:bodyPr/>
        <a:lstStyle/>
        <a:p>
          <a:endParaRPr lang="ru-RU" sz="1200" b="1" dirty="0"/>
        </a:p>
      </dgm:t>
    </dgm:pt>
    <dgm:pt modelId="{2C816CC0-6A9E-4B55-9256-CA64D78FA69F}" type="parTrans" cxnId="{BA6D1D56-4161-4E64-B0BA-9736CFB386D3}">
      <dgm:prSet/>
      <dgm:spPr/>
    </dgm:pt>
    <dgm:pt modelId="{990C9249-AB62-4463-B0D3-0DB3664A611C}" type="sibTrans" cxnId="{BA6D1D56-4161-4E64-B0BA-9736CFB386D3}">
      <dgm:prSet/>
      <dgm:spPr/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D0D9AB-EBAF-484B-958B-31AFE0ACCAFD}" srcId="{C6DDBF0C-A9CA-4F0E-B575-65DD9F0F909B}" destId="{DFF36029-B115-4E19-BEAC-128C1A874B7A}" srcOrd="1" destOrd="0" parTransId="{522DFF8E-4702-46DE-A37F-1A8589CF7B3C}" sibTransId="{4B3C90DC-C92F-46A9-8EC4-8815A3A34E91}"/>
    <dgm:cxn modelId="{4CE631EC-3C1C-4B6D-A1FC-1B57A2529FF0}" type="presOf" srcId="{28FA5CBC-19BD-4539-BD62-3AAB2CF1588A}" destId="{972F4F9D-0E54-4AC0-B3EF-E43CA1F8C765}" srcOrd="0" destOrd="2" presId="urn:microsoft.com/office/officeart/2005/8/layout/hList1"/>
    <dgm:cxn modelId="{4F1FE1DB-8EF0-4B18-94A2-4ACF6EB67A35}" srcId="{C6DDBF0C-A9CA-4F0E-B575-65DD9F0F909B}" destId="{67C3109F-793B-4CAD-9C87-C0FCC9BB2F7F}" srcOrd="2" destOrd="0" parTransId="{5FE11766-4512-4948-A88C-A144013FFC7B}" sibTransId="{55F89B87-D64B-4373-BD39-E08F9DC15958}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1D483A03-8646-41F7-9BCF-B8C72BB59B07}" srcId="{05CFAA44-E32D-4BD2-AF82-339CD6BF096E}" destId="{3C78D71B-0E30-4A3C-947A-0ACA30C8CF99}" srcOrd="4" destOrd="0" parTransId="{91E0D95B-43C7-4E4F-A0FE-35D0A5CC46FC}" sibTransId="{A9BB81EF-3E9D-4DC0-8EAC-EBF352848547}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ACA68B23-FFAE-4E34-A019-16AACAA5468D}" srcId="{05CFAA44-E32D-4BD2-AF82-339CD6BF096E}" destId="{DF7617F2-8261-485F-8E58-9B5DE3CE68DC}" srcOrd="6" destOrd="0" parTransId="{E863E9DE-15CE-4891-9F17-2C1D9678D25E}" sibTransId="{3AE7522A-68C5-4988-843E-37C53E2F531A}"/>
    <dgm:cxn modelId="{2A30DE5D-B1A1-4EF5-A2C2-A99C4C8F82DC}" type="presOf" srcId="{8F89ACF1-8177-4076-A933-59B30855DAD5}" destId="{972F4F9D-0E54-4AC0-B3EF-E43CA1F8C765}" srcOrd="0" destOrd="1" presId="urn:microsoft.com/office/officeart/2005/8/layout/hList1"/>
    <dgm:cxn modelId="{33713BA8-0C1F-4F14-A304-F21F082A8B02}" type="presOf" srcId="{407EC015-4B35-4136-A4D8-8194CDC2BCCA}" destId="{07C1D395-FF6E-4BF7-BF3D-2FD96FCB5994}" srcOrd="0" destOrd="2" presId="urn:microsoft.com/office/officeart/2005/8/layout/hList1"/>
    <dgm:cxn modelId="{B32A66A2-1582-4291-BDE4-FF91A1D742BE}" type="presOf" srcId="{67C3109F-793B-4CAD-9C87-C0FCC9BB2F7F}" destId="{C857A5FE-343E-476C-B47E-866B585C28B5}" srcOrd="0" destOrd="2" presId="urn:microsoft.com/office/officeart/2005/8/layout/hList1"/>
    <dgm:cxn modelId="{024C3E33-2D00-4F3C-81F3-A5870C273CE5}" srcId="{0F8FE35B-1259-440B-8509-708F5317B5B2}" destId="{28FA5CBC-19BD-4539-BD62-3AAB2CF1588A}" srcOrd="2" destOrd="0" parTransId="{7E203F28-E0C2-4061-B7A6-9B21702C2408}" sibTransId="{3A10F427-F943-4E05-ABB5-B27A8CBA8478}"/>
    <dgm:cxn modelId="{14EDE418-D304-4873-9620-6DD93FF254C1}" type="presOf" srcId="{0F9D75FB-4C5B-4D47-939E-ED1D3A5E1543}" destId="{54ED7B06-5044-4C7E-BD19-FC7E2019E9CC}" srcOrd="0" destOrd="0" presId="urn:microsoft.com/office/officeart/2005/8/layout/hList1"/>
    <dgm:cxn modelId="{69BA1EA9-49A8-46BA-A314-F885B425DD22}" type="presOf" srcId="{4F6DA9C8-D7EB-4E77-A232-857E2CBEE22F}" destId="{972F4F9D-0E54-4AC0-B3EF-E43CA1F8C765}" srcOrd="0" destOrd="0" presId="urn:microsoft.com/office/officeart/2005/8/layout/hList1"/>
    <dgm:cxn modelId="{82F9A96B-B2D3-416D-B38B-40EEDCE19CB9}" srcId="{0F8FE35B-1259-440B-8509-708F5317B5B2}" destId="{CCE0D540-D13E-4DA7-8D05-70BC5D37D765}" srcOrd="3" destOrd="0" parTransId="{D28FCA6A-5FC8-474C-B48C-6E1BB60E6034}" sibTransId="{C2AA9005-984F-4353-9A62-7C991636C97A}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9DE53B6A-2933-4DA0-AD44-C062C3FA21B8}" srcId="{05CFAA44-E32D-4BD2-AF82-339CD6BF096E}" destId="{A9A70647-C5F6-4196-8B15-1B2B5724E05A}" srcOrd="1" destOrd="0" parTransId="{7339A277-9C7F-4CC5-AB64-0AC74641F7A8}" sibTransId="{0EDF42F9-571E-4B49-9D0E-A95ABFC4AB04}"/>
    <dgm:cxn modelId="{60356B39-11AC-4AB2-B6E2-9810564D20EE}" srcId="{05CFAA44-E32D-4BD2-AF82-339CD6BF096E}" destId="{407EC015-4B35-4136-A4D8-8194CDC2BCCA}" srcOrd="2" destOrd="0" parTransId="{D257A0D7-16AC-4D84-A0FC-EA82A36F131B}" sibTransId="{A535C801-F992-4531-9993-13A849A44B61}"/>
    <dgm:cxn modelId="{5F13A07D-DAB4-4ACF-9B81-7C202A7EC09E}" type="presOf" srcId="{C6DDBF0C-A9CA-4F0E-B575-65DD9F0F909B}" destId="{41AE809B-0D05-4E88-9E15-9ED4760E65E6}" srcOrd="0" destOrd="0" presId="urn:microsoft.com/office/officeart/2005/8/layout/hList1"/>
    <dgm:cxn modelId="{98996270-4D8C-4443-9A95-8ADD2521AD2B}" srcId="{05CFAA44-E32D-4BD2-AF82-339CD6BF096E}" destId="{A844D273-5B78-4387-B92B-EADF2122A11E}" srcOrd="5" destOrd="0" parTransId="{12494C70-8C1F-48B0-A28C-CD362E63F535}" sibTransId="{E38A7635-AE77-43A0-8E47-46B404CB77D0}"/>
    <dgm:cxn modelId="{5AD408F8-4654-4A1B-98E0-430D19A0557E}" type="presOf" srcId="{DFF36029-B115-4E19-BEAC-128C1A874B7A}" destId="{C857A5FE-343E-476C-B47E-866B585C28B5}" srcOrd="0" destOrd="1" presId="urn:microsoft.com/office/officeart/2005/8/layout/hList1"/>
    <dgm:cxn modelId="{4F126907-E117-4A91-A798-49B3E4A0A64B}" type="presOf" srcId="{CCE0D540-D13E-4DA7-8D05-70BC5D37D765}" destId="{972F4F9D-0E54-4AC0-B3EF-E43CA1F8C765}" srcOrd="0" destOrd="3" presId="urn:microsoft.com/office/officeart/2005/8/layout/hList1"/>
    <dgm:cxn modelId="{45DE74FC-F3DB-454A-BB2C-46BD23070B57}" type="presOf" srcId="{0F8FE35B-1259-440B-8509-708F5317B5B2}" destId="{F4CBA954-F6A2-481C-8014-B3B841382A25}" srcOrd="0" destOrd="0" presId="urn:microsoft.com/office/officeart/2005/8/layout/hList1"/>
    <dgm:cxn modelId="{C9C63B00-4458-4D40-8B95-D2708DBD1302}" type="presOf" srcId="{4EC02941-69C3-40AF-A5A1-7F2A5A0F339C}" destId="{07C1D395-FF6E-4BF7-BF3D-2FD96FCB5994}" srcOrd="0" destOrd="7" presId="urn:microsoft.com/office/officeart/2005/8/layout/hList1"/>
    <dgm:cxn modelId="{BA6D1D56-4161-4E64-B0BA-9736CFB386D3}" srcId="{0F8FE35B-1259-440B-8509-708F5317B5B2}" destId="{8F89ACF1-8177-4076-A933-59B30855DAD5}" srcOrd="1" destOrd="0" parTransId="{2C816CC0-6A9E-4B55-9256-CA64D78FA69F}" sibTransId="{990C9249-AB62-4463-B0D3-0DB3664A611C}"/>
    <dgm:cxn modelId="{06B7A46A-82AA-4062-94CB-992D46E16EE5}" type="presOf" srcId="{05CFAA44-E32D-4BD2-AF82-339CD6BF096E}" destId="{0EA78252-CE7A-46DF-A404-EC58483752D4}" srcOrd="0" destOrd="0" presId="urn:microsoft.com/office/officeart/2005/8/layout/hList1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1B95CE9D-13FB-438B-BC85-A58C99222866}" type="presOf" srcId="{5BE37405-A9E1-4F62-99C0-11985C5A2F36}" destId="{C857A5FE-343E-476C-B47E-866B585C28B5}" srcOrd="0" destOrd="0" presId="urn:microsoft.com/office/officeart/2005/8/layout/hList1"/>
    <dgm:cxn modelId="{C31960AF-A3D2-425B-A3F8-7176B8B7BFBC}" type="presOf" srcId="{BC61D059-CEBC-4213-86E2-707AFBA4AA40}" destId="{07C1D395-FF6E-4BF7-BF3D-2FD96FCB5994}" srcOrd="0" destOrd="0" presId="urn:microsoft.com/office/officeart/2005/8/layout/hList1"/>
    <dgm:cxn modelId="{B15C12AC-D43D-4724-BD73-21D126A6AB3F}" srcId="{05CFAA44-E32D-4BD2-AF82-339CD6BF096E}" destId="{4EC02941-69C3-40AF-A5A1-7F2A5A0F339C}" srcOrd="7" destOrd="0" parTransId="{F74C8A84-25C9-4E4F-A3E5-1E37AFFBE417}" sibTransId="{AA561A67-97F7-4C19-95F4-3F8B8CBA5F73}"/>
    <dgm:cxn modelId="{AD6DFB06-BD03-4508-A0B8-201B08C6CEDA}" srcId="{05CFAA44-E32D-4BD2-AF82-339CD6BF096E}" destId="{AD2028AC-28FC-467D-AE6A-F128BB8B0D3E}" srcOrd="3" destOrd="0" parTransId="{6A60DB6A-C8F9-485C-9850-4DA2676FCEB8}" sibTransId="{0E0A886B-C5FD-4973-9288-3F56B41C27CC}"/>
    <dgm:cxn modelId="{12DDDE98-005A-40FE-9657-FB438E0D703C}" type="presOf" srcId="{A9A70647-C5F6-4196-8B15-1B2B5724E05A}" destId="{07C1D395-FF6E-4BF7-BF3D-2FD96FCB5994}" srcOrd="0" destOrd="1" presId="urn:microsoft.com/office/officeart/2005/8/layout/hList1"/>
    <dgm:cxn modelId="{D784560D-15F7-4997-87D7-71F30F1D0352}" type="presOf" srcId="{AD2028AC-28FC-467D-AE6A-F128BB8B0D3E}" destId="{07C1D395-FF6E-4BF7-BF3D-2FD96FCB5994}" srcOrd="0" destOrd="3" presId="urn:microsoft.com/office/officeart/2005/8/layout/hList1"/>
    <dgm:cxn modelId="{64167A3D-011C-44A3-A733-1E1C68AAB0F5}" type="presOf" srcId="{3C78D71B-0E30-4A3C-947A-0ACA30C8CF99}" destId="{07C1D395-FF6E-4BF7-BF3D-2FD96FCB5994}" srcOrd="0" destOrd="4" presId="urn:microsoft.com/office/officeart/2005/8/layout/hList1"/>
    <dgm:cxn modelId="{97C5681B-E0CE-4D05-A536-E7EB08DC6492}" type="presOf" srcId="{DF7617F2-8261-485F-8E58-9B5DE3CE68DC}" destId="{07C1D395-FF6E-4BF7-BF3D-2FD96FCB5994}" srcOrd="0" destOrd="6" presId="urn:microsoft.com/office/officeart/2005/8/layout/hList1"/>
    <dgm:cxn modelId="{676E123A-B5ED-4C56-A804-70EA97F24B7F}" type="presOf" srcId="{A844D273-5B78-4387-B92B-EADF2122A11E}" destId="{07C1D395-FF6E-4BF7-BF3D-2FD96FCB5994}" srcOrd="0" destOrd="5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EE023269-3861-45BB-BD80-8AAFCEF26954}" type="presParOf" srcId="{54ED7B06-5044-4C7E-BD19-FC7E2019E9CC}" destId="{203C2E89-3C83-43A0-8656-D705C69CF273}" srcOrd="0" destOrd="0" presId="urn:microsoft.com/office/officeart/2005/8/layout/hList1"/>
    <dgm:cxn modelId="{DE314CEB-811C-4484-B235-435B47D0022A}" type="presParOf" srcId="{203C2E89-3C83-43A0-8656-D705C69CF273}" destId="{41AE809B-0D05-4E88-9E15-9ED4760E65E6}" srcOrd="0" destOrd="0" presId="urn:microsoft.com/office/officeart/2005/8/layout/hList1"/>
    <dgm:cxn modelId="{75753CE4-C8DB-475A-A5C0-C06220012273}" type="presParOf" srcId="{203C2E89-3C83-43A0-8656-D705C69CF273}" destId="{C857A5FE-343E-476C-B47E-866B585C28B5}" srcOrd="1" destOrd="0" presId="urn:microsoft.com/office/officeart/2005/8/layout/hList1"/>
    <dgm:cxn modelId="{94F080EC-AB36-4ABC-A34B-4ADB1C2B2BB6}" type="presParOf" srcId="{54ED7B06-5044-4C7E-BD19-FC7E2019E9CC}" destId="{FC792244-BAF3-4A0B-AF52-154B8CD208F4}" srcOrd="1" destOrd="0" presId="urn:microsoft.com/office/officeart/2005/8/layout/hList1"/>
    <dgm:cxn modelId="{CBDFDE14-E45E-4EE7-923A-ECBFCDF2245A}" type="presParOf" srcId="{54ED7B06-5044-4C7E-BD19-FC7E2019E9CC}" destId="{9D7A6583-33B1-4D88-BEC9-E1AA35F64000}" srcOrd="2" destOrd="0" presId="urn:microsoft.com/office/officeart/2005/8/layout/hList1"/>
    <dgm:cxn modelId="{E5667AD0-177B-4E90-820B-C72BE98F6970}" type="presParOf" srcId="{9D7A6583-33B1-4D88-BEC9-E1AA35F64000}" destId="{0EA78252-CE7A-46DF-A404-EC58483752D4}" srcOrd="0" destOrd="0" presId="urn:microsoft.com/office/officeart/2005/8/layout/hList1"/>
    <dgm:cxn modelId="{4F988D3E-0C77-4A51-8519-4706F42640E6}" type="presParOf" srcId="{9D7A6583-33B1-4D88-BEC9-E1AA35F64000}" destId="{07C1D395-FF6E-4BF7-BF3D-2FD96FCB5994}" srcOrd="1" destOrd="0" presId="urn:microsoft.com/office/officeart/2005/8/layout/hList1"/>
    <dgm:cxn modelId="{258EE1EA-D510-4E91-B64B-9321077DC81F}" type="presParOf" srcId="{54ED7B06-5044-4C7E-BD19-FC7E2019E9CC}" destId="{986A29F3-BD9E-421E-9ED4-DD43417E7C4B}" srcOrd="3" destOrd="0" presId="urn:microsoft.com/office/officeart/2005/8/layout/hList1"/>
    <dgm:cxn modelId="{89CEA4CE-14E8-4FD0-BDA2-708BCBC22730}" type="presParOf" srcId="{54ED7B06-5044-4C7E-BD19-FC7E2019E9CC}" destId="{EAB62B5E-6BCD-49B9-A70C-C80590805290}" srcOrd="4" destOrd="0" presId="urn:microsoft.com/office/officeart/2005/8/layout/hList1"/>
    <dgm:cxn modelId="{FE3EA4B6-0AEB-4760-ACFA-2902CE5DA8D0}" type="presParOf" srcId="{EAB62B5E-6BCD-49B9-A70C-C80590805290}" destId="{F4CBA954-F6A2-481C-8014-B3B841382A25}" srcOrd="0" destOrd="0" presId="urn:microsoft.com/office/officeart/2005/8/layout/hList1"/>
    <dgm:cxn modelId="{EE0C665B-65DC-4421-A483-C491625C6330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Заказчики не используют процедуру предварительного отбора и запроса котировок в целях оказания гуманитарной помощи, </a:t>
          </a:r>
          <a:r>
            <a:rPr lang="ru-RU" sz="1200" b="1" dirty="0" smtClean="0">
              <a:hlinkClick xmlns:r="http://schemas.openxmlformats.org/officeDocument/2006/relationships" r:id="rId1" tooltip="Статья 80. Порядок подачи заявок на участие в предварительном отборе участников закупки в целях оказания гуманитарной помощи либо ликвидации последствий чрезвычайных ситуаций природного..."/>
            </a:rPr>
            <a:t>статьи 80–82</a:t>
          </a:r>
          <a:r>
            <a:rPr lang="ru-RU" sz="1200" b="1" dirty="0" smtClean="0"/>
            <a:t> Закона № 44-ФЗ утратили силу 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п. 3 ст. 11 Закона от 01.04.2020 № 98-ФЗ</a:t>
          </a:r>
          <a:r>
            <a:rPr lang="ru-RU" sz="1200" b="1" dirty="0" smtClean="0">
              <a:solidFill>
                <a:srgbClr val="00B050"/>
              </a:solidFill>
            </a:rPr>
            <a:t>)</a:t>
          </a:r>
          <a:endParaRPr lang="ru-RU" sz="1200" b="1" dirty="0">
            <a:solidFill>
              <a:srgbClr val="00B050"/>
            </a:solidFill>
          </a:endParaRP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Закон регулировал процедуру предварительного отбора и запроса котировок для оказания гуманитарной помощи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200" b="1" dirty="0" smtClean="0"/>
            <a:t>Пересмотрите способы закупок. При необходимости внесите изменения в </a:t>
          </a:r>
          <a:r>
            <a:rPr lang="ru-RU" sz="1200" b="1" dirty="0" smtClean="0">
              <a:hlinkClick xmlns:r="http://schemas.openxmlformats.org/officeDocument/2006/relationships" r:id="rId1"/>
            </a:rPr>
            <a:t>план-график</a:t>
          </a:r>
          <a:r>
            <a:rPr lang="ru-RU" sz="1200" b="1" dirty="0" smtClean="0"/>
            <a:t>  </a:t>
          </a:r>
          <a:endParaRPr lang="ru-RU" sz="1200" b="1" dirty="0"/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9EAFBC2E-B35A-4334-9DC8-FF57751C4631}">
      <dgm:prSet custT="1"/>
      <dgm:spPr/>
      <dgm:t>
        <a:bodyPr/>
        <a:lstStyle/>
        <a:p>
          <a:r>
            <a:rPr lang="ru-RU" sz="1200" b="1" dirty="0" smtClean="0"/>
            <a:t>Из полномочий комиссии по закупкам исключили право проверять участников предварительного отбора на соответствие единым требованиям. Предварительный отбор исключили из закона 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 tooltip="8. Комиссия по осуществлению закупок проверяет соответствие участников закупок требованиям, указанным в пункте 1, пункте 10 (за исключением случаев проведения электронного аукциона,.."/>
            </a:rPr>
            <a:t>ч. 8 ст. 31 Закона № 44-ФЗ</a:t>
          </a:r>
          <a:r>
            <a:rPr lang="ru-RU" sz="1200" b="1" dirty="0" smtClean="0">
              <a:solidFill>
                <a:srgbClr val="00B050"/>
              </a:solidFill>
            </a:rPr>
            <a:t>, 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п. 1 ст. 11 Закона от 01.04.2020 № 98-ФЗ</a:t>
          </a:r>
          <a:r>
            <a:rPr lang="ru-RU" sz="1200" b="1" dirty="0" smtClean="0">
              <a:solidFill>
                <a:srgbClr val="00B050"/>
              </a:solidFill>
            </a:rPr>
            <a:t>)</a:t>
          </a:r>
          <a:endParaRPr lang="ru-RU" sz="1200" b="1" dirty="0">
            <a:solidFill>
              <a:srgbClr val="00B050"/>
            </a:solidFill>
          </a:endParaRPr>
        </a:p>
      </dgm:t>
    </dgm:pt>
    <dgm:pt modelId="{9B2B4ACE-CAE4-4915-9355-60F9E0518130}" type="parTrans" cxnId="{2D38D238-BD3A-4D2C-A81F-C643BE9FB1F5}">
      <dgm:prSet/>
      <dgm:spPr/>
      <dgm:t>
        <a:bodyPr/>
        <a:lstStyle/>
        <a:p>
          <a:endParaRPr lang="ru-RU"/>
        </a:p>
      </dgm:t>
    </dgm:pt>
    <dgm:pt modelId="{39478440-71EB-4E47-8BCA-AB58799FEAB3}" type="sibTrans" cxnId="{2D38D238-BD3A-4D2C-A81F-C643BE9FB1F5}">
      <dgm:prSet/>
      <dgm:spPr/>
      <dgm:t>
        <a:bodyPr/>
        <a:lstStyle/>
        <a:p>
          <a:endParaRPr lang="ru-RU"/>
        </a:p>
      </dgm:t>
    </dgm:pt>
    <dgm:pt modelId="{CD5AE8D5-D554-4352-9776-B7D42AF9DCD9}">
      <dgm:prSet custT="1"/>
      <dgm:spPr/>
      <dgm:t>
        <a:bodyPr/>
        <a:lstStyle/>
        <a:p>
          <a:r>
            <a:rPr lang="ru-RU" sz="1200" b="1" dirty="0" smtClean="0"/>
            <a:t>Комиссия по закупкам имела право проверять участников предварительного отбора на соответствие единым требованиям </a:t>
          </a:r>
          <a:endParaRPr lang="ru-RU" sz="1200" b="1" dirty="0"/>
        </a:p>
      </dgm:t>
    </dgm:pt>
    <dgm:pt modelId="{14E6B727-4A8B-4BE2-BE0E-668AE8D02A16}" type="parTrans" cxnId="{381EC007-D68D-447E-9144-66EAF43C90CA}">
      <dgm:prSet/>
      <dgm:spPr/>
      <dgm:t>
        <a:bodyPr/>
        <a:lstStyle/>
        <a:p>
          <a:endParaRPr lang="ru-RU"/>
        </a:p>
      </dgm:t>
    </dgm:pt>
    <dgm:pt modelId="{70866894-044E-44BD-A036-E1BF1F635E71}" type="sibTrans" cxnId="{381EC007-D68D-447E-9144-66EAF43C90CA}">
      <dgm:prSet/>
      <dgm:spPr/>
      <dgm:t>
        <a:bodyPr/>
        <a:lstStyle/>
        <a:p>
          <a:endParaRPr lang="ru-RU"/>
        </a:p>
      </dgm:t>
    </dgm:pt>
    <dgm:pt modelId="{D47A27D3-86A1-4135-9B22-00F2729F1318}">
      <dgm:prSet custT="1"/>
      <dgm:spPr/>
      <dgm:t>
        <a:bodyPr/>
        <a:lstStyle/>
        <a:p>
          <a:endParaRPr lang="ru-RU" sz="1200" b="1" dirty="0"/>
        </a:p>
      </dgm:t>
    </dgm:pt>
    <dgm:pt modelId="{07D28208-1DAA-491B-B2D2-AFECF61978B9}" type="parTrans" cxnId="{686BAE2C-79BF-4246-8E68-096D760F2483}">
      <dgm:prSet/>
      <dgm:spPr/>
      <dgm:t>
        <a:bodyPr/>
        <a:lstStyle/>
        <a:p>
          <a:endParaRPr lang="ru-RU"/>
        </a:p>
      </dgm:t>
    </dgm:pt>
    <dgm:pt modelId="{054CB73A-C89E-4F32-818E-A471FA31ED3C}" type="sibTrans" cxnId="{686BAE2C-79BF-4246-8E68-096D760F2483}">
      <dgm:prSet/>
      <dgm:spPr/>
      <dgm:t>
        <a:bodyPr/>
        <a:lstStyle/>
        <a:p>
          <a:endParaRPr lang="ru-RU"/>
        </a:p>
      </dgm:t>
    </dgm:pt>
    <dgm:pt modelId="{3F6324F8-E770-4F59-BFD0-591A0F820637}">
      <dgm:prSet custT="1"/>
      <dgm:spPr/>
      <dgm:t>
        <a:bodyPr/>
        <a:lstStyle/>
        <a:p>
          <a:endParaRPr lang="ru-RU" sz="1200" b="1" dirty="0"/>
        </a:p>
      </dgm:t>
    </dgm:pt>
    <dgm:pt modelId="{4395C33B-8668-427D-B329-F07FEDF59A2C}" type="parTrans" cxnId="{163B174B-C9FB-4225-943B-8D09E4857C8E}">
      <dgm:prSet/>
      <dgm:spPr/>
      <dgm:t>
        <a:bodyPr/>
        <a:lstStyle/>
        <a:p>
          <a:endParaRPr lang="ru-RU"/>
        </a:p>
      </dgm:t>
    </dgm:pt>
    <dgm:pt modelId="{B888D5B0-A2E1-4171-A755-5FF954C12F2D}" type="sibTrans" cxnId="{163B174B-C9FB-4225-943B-8D09E4857C8E}">
      <dgm:prSet/>
      <dgm:spPr/>
      <dgm:t>
        <a:bodyPr/>
        <a:lstStyle/>
        <a:p>
          <a:endParaRPr lang="ru-RU"/>
        </a:p>
      </dgm:t>
    </dgm:pt>
    <dgm:pt modelId="{D7B8E356-A560-4867-AF10-66963039B255}">
      <dgm:prSet custT="1"/>
      <dgm:spPr/>
      <dgm:t>
        <a:bodyPr/>
        <a:lstStyle/>
        <a:p>
          <a:endParaRPr lang="ru-RU" sz="1600" b="1" dirty="0"/>
        </a:p>
      </dgm:t>
    </dgm:pt>
    <dgm:pt modelId="{8C200922-AC41-4162-8CE6-F7C176D7D0A2}" type="parTrans" cxnId="{04AB8BA8-4507-4192-9057-502034333597}">
      <dgm:prSet/>
      <dgm:spPr/>
      <dgm:t>
        <a:bodyPr/>
        <a:lstStyle/>
        <a:p>
          <a:endParaRPr lang="ru-RU"/>
        </a:p>
      </dgm:t>
    </dgm:pt>
    <dgm:pt modelId="{9C2B758D-F5FC-46B0-926E-20CC344456B6}" type="sibTrans" cxnId="{04AB8BA8-4507-4192-9057-502034333597}">
      <dgm:prSet/>
      <dgm:spPr/>
      <dgm:t>
        <a:bodyPr/>
        <a:lstStyle/>
        <a:p>
          <a:endParaRPr lang="ru-RU"/>
        </a:p>
      </dgm:t>
    </dgm:pt>
    <dgm:pt modelId="{D0418D0F-7FA7-467D-85DB-1CD8B389BC59}">
      <dgm:prSet custT="1"/>
      <dgm:spPr/>
      <dgm:t>
        <a:bodyPr/>
        <a:lstStyle/>
        <a:p>
          <a:r>
            <a:rPr lang="ru-RU" sz="1200" b="1" dirty="0" smtClean="0"/>
            <a:t>Пересмотрите </a:t>
          </a:r>
          <a:r>
            <a:rPr lang="ru-RU" sz="1200" b="1" dirty="0" smtClean="0">
              <a:hlinkClick xmlns:r="http://schemas.openxmlformats.org/officeDocument/2006/relationships" r:id="rId1"/>
            </a:rPr>
            <a:t>положение о закупочной комиссии</a:t>
          </a:r>
          <a:r>
            <a:rPr lang="ru-RU" sz="1200" b="1" dirty="0" smtClean="0"/>
            <a:t>. Исключите функцию по проверке участников предварительного отбора на соответствие единым требованиям </a:t>
          </a:r>
          <a:r>
            <a:rPr lang="ru-RU" sz="1100" b="1" dirty="0" smtClean="0">
              <a:solidFill>
                <a:schemeClr val="accent3"/>
              </a:solidFill>
            </a:rPr>
            <a:t> </a:t>
          </a:r>
          <a:r>
            <a:rPr lang="ru-RU" sz="1100" b="1" dirty="0" smtClean="0">
              <a:solidFill>
                <a:schemeClr val="accent1">
                  <a:lumMod val="20000"/>
                  <a:lumOff val="80000"/>
                </a:schemeClr>
              </a:solidFill>
            </a:rPr>
            <a:t>пропорциональную уменьшению</a:t>
          </a:r>
          <a:endParaRPr lang="ru-RU" sz="1200" b="1" dirty="0">
            <a:solidFill>
              <a:schemeClr val="accent1">
                <a:lumMod val="20000"/>
                <a:lumOff val="80000"/>
              </a:schemeClr>
            </a:solidFill>
          </a:endParaRPr>
        </a:p>
      </dgm:t>
    </dgm:pt>
    <dgm:pt modelId="{5D9A1244-36D1-4287-8910-AA1423867758}" type="sibTrans" cxnId="{70B5676B-2BB7-4E1F-B88E-5611DEF3BE64}">
      <dgm:prSet/>
      <dgm:spPr/>
      <dgm:t>
        <a:bodyPr/>
        <a:lstStyle/>
        <a:p>
          <a:endParaRPr lang="ru-RU"/>
        </a:p>
      </dgm:t>
    </dgm:pt>
    <dgm:pt modelId="{15E1B9B6-F988-400E-9EF1-B62FD34D0BF4}" type="parTrans" cxnId="{70B5676B-2BB7-4E1F-B88E-5611DEF3BE64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BB910FCC-64CF-4E01-B4E7-01AF927542CF}" type="parTrans" cxnId="{CD3BAE25-7CA4-4376-9EF3-CAFC277D1B59}">
      <dgm:prSet/>
      <dgm:spPr/>
    </dgm:pt>
    <dgm:pt modelId="{EF5891E5-FEC5-48A5-8B6E-E3914DDD93AA}" type="sibTrans" cxnId="{CD3BAE25-7CA4-4376-9EF3-CAFC277D1B59}">
      <dgm:prSet/>
      <dgm:spPr/>
    </dgm:pt>
    <dgm:pt modelId="{2957903C-001E-4C85-9035-6EE3F3EBB041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C2EEDEFF-B5E0-49BE-985A-A9FF4A057DBD}" type="parTrans" cxnId="{89C4CE39-F863-46E9-8A94-AE0D3145045B}">
      <dgm:prSet/>
      <dgm:spPr/>
    </dgm:pt>
    <dgm:pt modelId="{FC3CA3C4-FD77-4B5B-8099-782C4DC200C1}" type="sibTrans" cxnId="{89C4CE39-F863-46E9-8A94-AE0D3145045B}">
      <dgm:prSet/>
      <dgm:spPr/>
    </dgm:pt>
    <dgm:pt modelId="{7E68AFD6-10B5-458E-B304-6BD42BC882AE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BBD6DF0C-B673-468D-AB1A-FCA7400E9476}" type="parTrans" cxnId="{91427320-4531-4D43-9DFC-5B2E2505398C}">
      <dgm:prSet/>
      <dgm:spPr/>
    </dgm:pt>
    <dgm:pt modelId="{4BBD2E0B-5AA4-40E1-8BD7-0C3D05A8AEB6}" type="sibTrans" cxnId="{91427320-4531-4D43-9DFC-5B2E2505398C}">
      <dgm:prSet/>
      <dgm:spPr/>
    </dgm:pt>
    <dgm:pt modelId="{49E1FE22-5AC4-4EAD-B3DF-D3EBCC110EFD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50D528B4-758B-49E9-9653-DF0EE87F5AC1}" type="parTrans" cxnId="{85011A56-DEAB-4BFE-B9D9-A233B3B82D2E}">
      <dgm:prSet/>
      <dgm:spPr/>
    </dgm:pt>
    <dgm:pt modelId="{82F2293A-28D3-4BBA-996B-4DAA31CCCC40}" type="sibTrans" cxnId="{85011A56-DEAB-4BFE-B9D9-A233B3B82D2E}">
      <dgm:prSet/>
      <dgm:spPr/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DD79BC-CD3D-4BFB-9C6B-C5A3779304AE}" type="presOf" srcId="{D7B8E356-A560-4867-AF10-66963039B255}" destId="{07C1D395-FF6E-4BF7-BF3D-2FD96FCB5994}" srcOrd="0" destOrd="3" presId="urn:microsoft.com/office/officeart/2005/8/layout/hList1"/>
    <dgm:cxn modelId="{381EC007-D68D-447E-9144-66EAF43C90CA}" srcId="{05CFAA44-E32D-4BD2-AF82-339CD6BF096E}" destId="{CD5AE8D5-D554-4352-9776-B7D42AF9DCD9}" srcOrd="4" destOrd="0" parTransId="{14E6B727-4A8B-4BE2-BE0E-668AE8D02A16}" sibTransId="{70866894-044E-44BD-A036-E1BF1F635E71}"/>
    <dgm:cxn modelId="{D73175FA-BF5D-470F-9D22-2E08855A2949}" type="presOf" srcId="{3F6324F8-E770-4F59-BFD0-591A0F820637}" destId="{07C1D395-FF6E-4BF7-BF3D-2FD96FCB5994}" srcOrd="0" destOrd="2" presId="urn:microsoft.com/office/officeart/2005/8/layout/hList1"/>
    <dgm:cxn modelId="{B3146CF9-72AA-4B2A-86ED-FCC0CDAE96B5}" type="presOf" srcId="{2957903C-001E-4C85-9035-6EE3F3EBB041}" destId="{972F4F9D-0E54-4AC0-B3EF-E43CA1F8C765}" srcOrd="0" destOrd="1" presId="urn:microsoft.com/office/officeart/2005/8/layout/hList1"/>
    <dgm:cxn modelId="{686BAE2C-79BF-4246-8E68-096D760F2483}" srcId="{05CFAA44-E32D-4BD2-AF82-339CD6BF096E}" destId="{D47A27D3-86A1-4135-9B22-00F2729F1318}" srcOrd="1" destOrd="0" parTransId="{07D28208-1DAA-491B-B2D2-AFECF61978B9}" sibTransId="{054CB73A-C89E-4F32-818E-A471FA31ED3C}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AC45783B-2C7A-475E-BBCE-FB7F87FBA8D5}" type="presOf" srcId="{D0418D0F-7FA7-467D-85DB-1CD8B389BC59}" destId="{972F4F9D-0E54-4AC0-B3EF-E43CA1F8C765}" srcOrd="0" destOrd="5" presId="urn:microsoft.com/office/officeart/2005/8/layout/hList1"/>
    <dgm:cxn modelId="{89C4CE39-F863-46E9-8A94-AE0D3145045B}" srcId="{0F8FE35B-1259-440B-8509-708F5317B5B2}" destId="{2957903C-001E-4C85-9035-6EE3F3EBB041}" srcOrd="1" destOrd="0" parTransId="{C2EEDEFF-B5E0-49BE-985A-A9FF4A057DBD}" sibTransId="{FC3CA3C4-FD77-4B5B-8099-782C4DC200C1}"/>
    <dgm:cxn modelId="{CD3BAE25-7CA4-4376-9EF3-CAFC277D1B59}" srcId="{0F8FE35B-1259-440B-8509-708F5317B5B2}" destId="{0BD8E972-AE2F-481A-85A9-CE01947001ED}" srcOrd="4" destOrd="0" parTransId="{BB910FCC-64CF-4E01-B4E7-01AF927542CF}" sibTransId="{EF5891E5-FEC5-48A5-8B6E-E3914DDD93AA}"/>
    <dgm:cxn modelId="{784D1702-5AE3-4566-8073-8335A807EE04}" type="presOf" srcId="{0F8FE35B-1259-440B-8509-708F5317B5B2}" destId="{F4CBA954-F6A2-481C-8014-B3B841382A25}" srcOrd="0" destOrd="0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98D5A372-966B-4488-99C9-2A2428B67C0A}" type="presOf" srcId="{D47A27D3-86A1-4135-9B22-00F2729F1318}" destId="{07C1D395-FF6E-4BF7-BF3D-2FD96FCB5994}" srcOrd="0" destOrd="1" presId="urn:microsoft.com/office/officeart/2005/8/layout/hList1"/>
    <dgm:cxn modelId="{91427320-4531-4D43-9DFC-5B2E2505398C}" srcId="{0F8FE35B-1259-440B-8509-708F5317B5B2}" destId="{7E68AFD6-10B5-458E-B304-6BD42BC882AE}" srcOrd="2" destOrd="0" parTransId="{BBD6DF0C-B673-468D-AB1A-FCA7400E9476}" sibTransId="{4BBD2E0B-5AA4-40E1-8BD7-0C3D05A8AEB6}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44521BB1-59D3-4D1C-BF54-D7474158C8DA}" type="presOf" srcId="{4F6DA9C8-D7EB-4E77-A232-857E2CBEE22F}" destId="{972F4F9D-0E54-4AC0-B3EF-E43CA1F8C765}" srcOrd="0" destOrd="0" presId="urn:microsoft.com/office/officeart/2005/8/layout/hList1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9AE411FD-60D4-4418-A7BD-5EC2B678B06F}" type="presOf" srcId="{05CFAA44-E32D-4BD2-AF82-339CD6BF096E}" destId="{0EA78252-CE7A-46DF-A404-EC58483752D4}" srcOrd="0" destOrd="0" presId="urn:microsoft.com/office/officeart/2005/8/layout/hList1"/>
    <dgm:cxn modelId="{7EBAB20E-5B0F-411C-8F8B-1F516603DC36}" type="presOf" srcId="{0BD8E972-AE2F-481A-85A9-CE01947001ED}" destId="{972F4F9D-0E54-4AC0-B3EF-E43CA1F8C765}" srcOrd="0" destOrd="4" presId="urn:microsoft.com/office/officeart/2005/8/layout/hList1"/>
    <dgm:cxn modelId="{E5B0E5FB-4121-47B3-A3C3-0D87DE619C56}" type="presOf" srcId="{C6DDBF0C-A9CA-4F0E-B575-65DD9F0F909B}" destId="{41AE809B-0D05-4E88-9E15-9ED4760E65E6}" srcOrd="0" destOrd="0" presId="urn:microsoft.com/office/officeart/2005/8/layout/hList1"/>
    <dgm:cxn modelId="{ECB37EFE-AF2B-4688-87D0-B5B47C021D4C}" type="presOf" srcId="{5BE37405-A9E1-4F62-99C0-11985C5A2F36}" destId="{C857A5FE-343E-476C-B47E-866B585C28B5}" srcOrd="0" destOrd="0" presId="urn:microsoft.com/office/officeart/2005/8/layout/hList1"/>
    <dgm:cxn modelId="{04AB8BA8-4507-4192-9057-502034333597}" srcId="{05CFAA44-E32D-4BD2-AF82-339CD6BF096E}" destId="{D7B8E356-A560-4867-AF10-66963039B255}" srcOrd="3" destOrd="0" parTransId="{8C200922-AC41-4162-8CE6-F7C176D7D0A2}" sibTransId="{9C2B758D-F5FC-46B0-926E-20CC344456B6}"/>
    <dgm:cxn modelId="{B7E6F848-ABFB-48A8-B998-DC4D3B44CCD2}" type="presOf" srcId="{CD5AE8D5-D554-4352-9776-B7D42AF9DCD9}" destId="{07C1D395-FF6E-4BF7-BF3D-2FD96FCB5994}" srcOrd="0" destOrd="4" presId="urn:microsoft.com/office/officeart/2005/8/layout/hList1"/>
    <dgm:cxn modelId="{BFFB22E9-2450-42EA-989B-4A9070F43460}" type="presOf" srcId="{9EAFBC2E-B35A-4334-9DC8-FF57751C4631}" destId="{C857A5FE-343E-476C-B47E-866B585C28B5}" srcOrd="0" destOrd="1" presId="urn:microsoft.com/office/officeart/2005/8/layout/hList1"/>
    <dgm:cxn modelId="{2D38D238-BD3A-4D2C-A81F-C643BE9FB1F5}" srcId="{C6DDBF0C-A9CA-4F0E-B575-65DD9F0F909B}" destId="{9EAFBC2E-B35A-4334-9DC8-FF57751C4631}" srcOrd="1" destOrd="0" parTransId="{9B2B4ACE-CAE4-4915-9355-60F9E0518130}" sibTransId="{39478440-71EB-4E47-8BCA-AB58799FEAB3}"/>
    <dgm:cxn modelId="{85011A56-DEAB-4BFE-B9D9-A233B3B82D2E}" srcId="{0F8FE35B-1259-440B-8509-708F5317B5B2}" destId="{49E1FE22-5AC4-4EAD-B3DF-D3EBCC110EFD}" srcOrd="3" destOrd="0" parTransId="{50D528B4-758B-49E9-9653-DF0EE87F5AC1}" sibTransId="{82F2293A-28D3-4BBA-996B-4DAA31CCCC40}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C60D8444-1A78-4FA6-96CA-B6EE84B1B28C}" type="presOf" srcId="{0F9D75FB-4C5B-4D47-939E-ED1D3A5E1543}" destId="{54ED7B06-5044-4C7E-BD19-FC7E2019E9CC}" srcOrd="0" destOrd="0" presId="urn:microsoft.com/office/officeart/2005/8/layout/hList1"/>
    <dgm:cxn modelId="{8BEDDCA0-0C12-4214-B4C0-E71050AB8F0C}" type="presOf" srcId="{49E1FE22-5AC4-4EAD-B3DF-D3EBCC110EFD}" destId="{972F4F9D-0E54-4AC0-B3EF-E43CA1F8C765}" srcOrd="0" destOrd="3" presId="urn:microsoft.com/office/officeart/2005/8/layout/hList1"/>
    <dgm:cxn modelId="{7A26C702-FC6C-4593-A8D7-2A5FBE686396}" type="presOf" srcId="{7E68AFD6-10B5-458E-B304-6BD42BC882AE}" destId="{972F4F9D-0E54-4AC0-B3EF-E43CA1F8C765}" srcOrd="0" destOrd="2" presId="urn:microsoft.com/office/officeart/2005/8/layout/hList1"/>
    <dgm:cxn modelId="{70B5676B-2BB7-4E1F-B88E-5611DEF3BE64}" srcId="{0F8FE35B-1259-440B-8509-708F5317B5B2}" destId="{D0418D0F-7FA7-467D-85DB-1CD8B389BC59}" srcOrd="5" destOrd="0" parTransId="{15E1B9B6-F988-400E-9EF1-B62FD34D0BF4}" sibTransId="{5D9A1244-36D1-4287-8910-AA1423867758}"/>
    <dgm:cxn modelId="{163B174B-C9FB-4225-943B-8D09E4857C8E}" srcId="{05CFAA44-E32D-4BD2-AF82-339CD6BF096E}" destId="{3F6324F8-E770-4F59-BFD0-591A0F820637}" srcOrd="2" destOrd="0" parTransId="{4395C33B-8668-427D-B329-F07FEDF59A2C}" sibTransId="{B888D5B0-A2E1-4171-A755-5FF954C12F2D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0C9A3BD7-B30B-45E9-B7B4-2DEE9698311A}" type="presOf" srcId="{BC61D059-CEBC-4213-86E2-707AFBA4AA40}" destId="{07C1D395-FF6E-4BF7-BF3D-2FD96FCB5994}" srcOrd="0" destOrd="0" presId="urn:microsoft.com/office/officeart/2005/8/layout/hList1"/>
    <dgm:cxn modelId="{85949D15-1B03-45C6-8E6A-DD7781EA6BF9}" type="presParOf" srcId="{54ED7B06-5044-4C7E-BD19-FC7E2019E9CC}" destId="{203C2E89-3C83-43A0-8656-D705C69CF273}" srcOrd="0" destOrd="0" presId="urn:microsoft.com/office/officeart/2005/8/layout/hList1"/>
    <dgm:cxn modelId="{15F133B7-283E-4213-9D24-160CE8BA39E5}" type="presParOf" srcId="{203C2E89-3C83-43A0-8656-D705C69CF273}" destId="{41AE809B-0D05-4E88-9E15-9ED4760E65E6}" srcOrd="0" destOrd="0" presId="urn:microsoft.com/office/officeart/2005/8/layout/hList1"/>
    <dgm:cxn modelId="{2D30DB77-23C8-4F4A-AB25-2994CC391B31}" type="presParOf" srcId="{203C2E89-3C83-43A0-8656-D705C69CF273}" destId="{C857A5FE-343E-476C-B47E-866B585C28B5}" srcOrd="1" destOrd="0" presId="urn:microsoft.com/office/officeart/2005/8/layout/hList1"/>
    <dgm:cxn modelId="{B7A87297-2019-4146-BA76-FC20E3600563}" type="presParOf" srcId="{54ED7B06-5044-4C7E-BD19-FC7E2019E9CC}" destId="{FC792244-BAF3-4A0B-AF52-154B8CD208F4}" srcOrd="1" destOrd="0" presId="urn:microsoft.com/office/officeart/2005/8/layout/hList1"/>
    <dgm:cxn modelId="{42F57953-CF4A-47EE-9D46-17932F91DBF0}" type="presParOf" srcId="{54ED7B06-5044-4C7E-BD19-FC7E2019E9CC}" destId="{9D7A6583-33B1-4D88-BEC9-E1AA35F64000}" srcOrd="2" destOrd="0" presId="urn:microsoft.com/office/officeart/2005/8/layout/hList1"/>
    <dgm:cxn modelId="{247A3A23-8353-4639-B2EF-D3CF1D229B32}" type="presParOf" srcId="{9D7A6583-33B1-4D88-BEC9-E1AA35F64000}" destId="{0EA78252-CE7A-46DF-A404-EC58483752D4}" srcOrd="0" destOrd="0" presId="urn:microsoft.com/office/officeart/2005/8/layout/hList1"/>
    <dgm:cxn modelId="{12882C4C-C772-4655-AA3E-CBCB8B9517E4}" type="presParOf" srcId="{9D7A6583-33B1-4D88-BEC9-E1AA35F64000}" destId="{07C1D395-FF6E-4BF7-BF3D-2FD96FCB5994}" srcOrd="1" destOrd="0" presId="urn:microsoft.com/office/officeart/2005/8/layout/hList1"/>
    <dgm:cxn modelId="{D860D8EE-0424-4835-9F88-718F5B03E034}" type="presParOf" srcId="{54ED7B06-5044-4C7E-BD19-FC7E2019E9CC}" destId="{986A29F3-BD9E-421E-9ED4-DD43417E7C4B}" srcOrd="3" destOrd="0" presId="urn:microsoft.com/office/officeart/2005/8/layout/hList1"/>
    <dgm:cxn modelId="{7269C939-6B79-4E06-9510-3271F6BFE696}" type="presParOf" srcId="{54ED7B06-5044-4C7E-BD19-FC7E2019E9CC}" destId="{EAB62B5E-6BCD-49B9-A70C-C80590805290}" srcOrd="4" destOrd="0" presId="urn:microsoft.com/office/officeart/2005/8/layout/hList1"/>
    <dgm:cxn modelId="{FCC65530-7796-493A-88C8-0453F9645E6A}" type="presParOf" srcId="{EAB62B5E-6BCD-49B9-A70C-C80590805290}" destId="{F4CBA954-F6A2-481C-8014-B3B841382A25}" srcOrd="0" destOrd="0" presId="urn:microsoft.com/office/officeart/2005/8/layout/hList1"/>
    <dgm:cxn modelId="{D015D100-FD26-4C18-A4C2-CBEBCA4BB9A6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Победителя закупок освободят от обеспечения гарантийных обязательств в трех случаях. Первый – если исполнитель – казенное учреждение. Второй – если объект закупки – предоставление кредита. Третий – если контракт на выдачу банковской гарантии заключает бюджетное учреждение, ГУП или МУП 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 tooltip="8. Положения настоящего Федерального закона об обеспечении исполнения контракта не применяются в случае:"/>
            </a:rPr>
            <a:t>ч. 8 ст. 96 Закона № 44-ФЗ</a:t>
          </a:r>
          <a:r>
            <a:rPr lang="ru-RU" sz="1200" b="1" dirty="0" smtClean="0">
              <a:solidFill>
                <a:srgbClr val="00B050"/>
              </a:solidFill>
            </a:rPr>
            <a:t>, </a:t>
          </a:r>
          <a:r>
            <a:rPr lang="ru-RU" sz="1200" b="1" dirty="0" err="1" smtClean="0">
              <a:solidFill>
                <a:srgbClr val="00B050"/>
              </a:solidFill>
              <a:hlinkClick xmlns:r="http://schemas.openxmlformats.org/officeDocument/2006/relationships" r:id="rId1"/>
            </a:rPr>
            <a:t>подп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. «а» п. 5 ст. 11 Закона от 01.04.2020 № 98-ФЗ</a:t>
          </a:r>
          <a:r>
            <a:rPr lang="ru-RU" sz="1200" b="1" dirty="0" smtClean="0">
              <a:solidFill>
                <a:srgbClr val="00B050"/>
              </a:solidFill>
            </a:rPr>
            <a:t>)</a:t>
          </a:r>
          <a:endParaRPr lang="ru-RU" sz="1200" b="1" dirty="0">
            <a:solidFill>
              <a:srgbClr val="00B050"/>
            </a:solidFill>
          </a:endParaRP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При исполнении контракта победители закупок были обязаны предоставить обеспечение гарантийных обязательств в случае, когда такое требование установлено условиями закупки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200" b="1" dirty="0" smtClean="0"/>
            <a:t>Пересмотрите </a:t>
          </a:r>
          <a:r>
            <a:rPr lang="ru-RU" sz="1200" b="1" dirty="0" smtClean="0">
              <a:hlinkClick xmlns:r="http://schemas.openxmlformats.org/officeDocument/2006/relationships" r:id="rId1"/>
            </a:rPr>
            <a:t>шаблоны документации</a:t>
          </a:r>
          <a:r>
            <a:rPr lang="ru-RU" sz="1200" b="1" dirty="0" smtClean="0"/>
            <a:t> о закупке и </a:t>
          </a:r>
          <a:r>
            <a:rPr lang="ru-RU" sz="1200" b="1" dirty="0" smtClean="0">
              <a:hlinkClick xmlns:r="http://schemas.openxmlformats.org/officeDocument/2006/relationships" r:id="rId1"/>
            </a:rPr>
            <a:t>проекты контрактов</a:t>
          </a:r>
          <a:r>
            <a:rPr lang="ru-RU" sz="1200" b="1" dirty="0" smtClean="0"/>
            <a:t>. Добавьте норму с описанием, когда победитель не обязан предоставлять обеспечение гарантийных обязательств</a:t>
          </a:r>
          <a:r>
            <a:rPr lang="ru-RU" sz="1200" dirty="0" smtClean="0"/>
            <a:t> </a:t>
          </a:r>
          <a:endParaRPr lang="ru-RU" sz="1200" b="1" dirty="0"/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CD5AE8D5-D554-4352-9776-B7D42AF9DCD9}">
      <dgm:prSet custT="1"/>
      <dgm:spPr/>
      <dgm:t>
        <a:bodyPr/>
        <a:lstStyle/>
        <a:p>
          <a:endParaRPr lang="ru-RU" sz="1200" b="1" dirty="0"/>
        </a:p>
      </dgm:t>
    </dgm:pt>
    <dgm:pt modelId="{14E6B727-4A8B-4BE2-BE0E-668AE8D02A16}" type="parTrans" cxnId="{381EC007-D68D-447E-9144-66EAF43C90CA}">
      <dgm:prSet/>
      <dgm:spPr/>
      <dgm:t>
        <a:bodyPr/>
        <a:lstStyle/>
        <a:p>
          <a:endParaRPr lang="ru-RU"/>
        </a:p>
      </dgm:t>
    </dgm:pt>
    <dgm:pt modelId="{70866894-044E-44BD-A036-E1BF1F635E71}" type="sibTrans" cxnId="{381EC007-D68D-447E-9144-66EAF43C90CA}">
      <dgm:prSet/>
      <dgm:spPr/>
      <dgm:t>
        <a:bodyPr/>
        <a:lstStyle/>
        <a:p>
          <a:endParaRPr lang="ru-RU"/>
        </a:p>
      </dgm:t>
    </dgm:pt>
    <dgm:pt modelId="{2957903C-001E-4C85-9035-6EE3F3EBB041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C2EEDEFF-B5E0-49BE-985A-A9FF4A057DBD}" type="parTrans" cxnId="{89C4CE39-F863-46E9-8A94-AE0D3145045B}">
      <dgm:prSet/>
      <dgm:spPr/>
      <dgm:t>
        <a:bodyPr/>
        <a:lstStyle/>
        <a:p>
          <a:endParaRPr lang="ru-RU"/>
        </a:p>
      </dgm:t>
    </dgm:pt>
    <dgm:pt modelId="{FC3CA3C4-FD77-4B5B-8099-782C4DC200C1}" type="sibTrans" cxnId="{89C4CE39-F863-46E9-8A94-AE0D3145045B}">
      <dgm:prSet/>
      <dgm:spPr/>
      <dgm:t>
        <a:bodyPr/>
        <a:lstStyle/>
        <a:p>
          <a:endParaRPr lang="ru-RU"/>
        </a:p>
      </dgm:t>
    </dgm:pt>
    <dgm:pt modelId="{7E68AFD6-10B5-458E-B304-6BD42BC882AE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BBD6DF0C-B673-468D-AB1A-FCA7400E9476}" type="parTrans" cxnId="{91427320-4531-4D43-9DFC-5B2E2505398C}">
      <dgm:prSet/>
      <dgm:spPr/>
      <dgm:t>
        <a:bodyPr/>
        <a:lstStyle/>
        <a:p>
          <a:endParaRPr lang="ru-RU"/>
        </a:p>
      </dgm:t>
    </dgm:pt>
    <dgm:pt modelId="{4BBD2E0B-5AA4-40E1-8BD7-0C3D05A8AEB6}" type="sibTrans" cxnId="{91427320-4531-4D43-9DFC-5B2E2505398C}">
      <dgm:prSet/>
      <dgm:spPr/>
      <dgm:t>
        <a:bodyPr/>
        <a:lstStyle/>
        <a:p>
          <a:endParaRPr lang="ru-RU"/>
        </a:p>
      </dgm:t>
    </dgm:pt>
    <dgm:pt modelId="{49E1FE22-5AC4-4EAD-B3DF-D3EBCC110EFD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50D528B4-758B-49E9-9653-DF0EE87F5AC1}" type="parTrans" cxnId="{85011A56-DEAB-4BFE-B9D9-A233B3B82D2E}">
      <dgm:prSet/>
      <dgm:spPr/>
      <dgm:t>
        <a:bodyPr/>
        <a:lstStyle/>
        <a:p>
          <a:endParaRPr lang="ru-RU"/>
        </a:p>
      </dgm:t>
    </dgm:pt>
    <dgm:pt modelId="{82F2293A-28D3-4BBA-996B-4DAA31CCCC40}" type="sibTrans" cxnId="{85011A56-DEAB-4BFE-B9D9-A233B3B82D2E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EF5891E5-FEC5-48A5-8B6E-E3914DDD93AA}" type="sibTrans" cxnId="{CD3BAE25-7CA4-4376-9EF3-CAFC277D1B59}">
      <dgm:prSet/>
      <dgm:spPr/>
      <dgm:t>
        <a:bodyPr/>
        <a:lstStyle/>
        <a:p>
          <a:endParaRPr lang="ru-RU"/>
        </a:p>
      </dgm:t>
    </dgm:pt>
    <dgm:pt modelId="{BB910FCC-64CF-4E01-B4E7-01AF927542CF}" type="parTrans" cxnId="{CD3BAE25-7CA4-4376-9EF3-CAFC277D1B59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 custLinFactNeighborX="216" custLinFactNeighborY="12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1EC007-D68D-447E-9144-66EAF43C90CA}" srcId="{05CFAA44-E32D-4BD2-AF82-339CD6BF096E}" destId="{CD5AE8D5-D554-4352-9776-B7D42AF9DCD9}" srcOrd="1" destOrd="0" parTransId="{14E6B727-4A8B-4BE2-BE0E-668AE8D02A16}" sibTransId="{70866894-044E-44BD-A036-E1BF1F635E71}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A222087C-17DF-4AAE-B7F6-A0A7162B5286}" type="presOf" srcId="{BC61D059-CEBC-4213-86E2-707AFBA4AA40}" destId="{07C1D395-FF6E-4BF7-BF3D-2FD96FCB5994}" srcOrd="0" destOrd="0" presId="urn:microsoft.com/office/officeart/2005/8/layout/hList1"/>
    <dgm:cxn modelId="{89C4CE39-F863-46E9-8A94-AE0D3145045B}" srcId="{0F8FE35B-1259-440B-8509-708F5317B5B2}" destId="{2957903C-001E-4C85-9035-6EE3F3EBB041}" srcOrd="1" destOrd="0" parTransId="{C2EEDEFF-B5E0-49BE-985A-A9FF4A057DBD}" sibTransId="{FC3CA3C4-FD77-4B5B-8099-782C4DC200C1}"/>
    <dgm:cxn modelId="{CD3BAE25-7CA4-4376-9EF3-CAFC277D1B59}" srcId="{0F8FE35B-1259-440B-8509-708F5317B5B2}" destId="{0BD8E972-AE2F-481A-85A9-CE01947001ED}" srcOrd="4" destOrd="0" parTransId="{BB910FCC-64CF-4E01-B4E7-01AF927542CF}" sibTransId="{EF5891E5-FEC5-48A5-8B6E-E3914DDD93AA}"/>
    <dgm:cxn modelId="{AEB8F002-45EA-4E4B-8EFB-CCFA91614446}" type="presOf" srcId="{05CFAA44-E32D-4BD2-AF82-339CD6BF096E}" destId="{0EA78252-CE7A-46DF-A404-EC58483752D4}" srcOrd="0" destOrd="0" presId="urn:microsoft.com/office/officeart/2005/8/layout/hList1"/>
    <dgm:cxn modelId="{4BD20D45-E6F0-4A45-9DDC-2BB5EA34A2BA}" type="presOf" srcId="{7E68AFD6-10B5-458E-B304-6BD42BC882AE}" destId="{972F4F9D-0E54-4AC0-B3EF-E43CA1F8C765}" srcOrd="0" destOrd="2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91427320-4531-4D43-9DFC-5B2E2505398C}" srcId="{0F8FE35B-1259-440B-8509-708F5317B5B2}" destId="{7E68AFD6-10B5-458E-B304-6BD42BC882AE}" srcOrd="2" destOrd="0" parTransId="{BBD6DF0C-B673-468D-AB1A-FCA7400E9476}" sibTransId="{4BBD2E0B-5AA4-40E1-8BD7-0C3D05A8AEB6}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B0FE58EE-BACD-4008-BDBD-AD481168BA75}" type="presOf" srcId="{4F6DA9C8-D7EB-4E77-A232-857E2CBEE22F}" destId="{972F4F9D-0E54-4AC0-B3EF-E43CA1F8C765}" srcOrd="0" destOrd="0" presId="urn:microsoft.com/office/officeart/2005/8/layout/hList1"/>
    <dgm:cxn modelId="{6D225DDB-1997-4488-B1D6-B86C5E202233}" type="presOf" srcId="{0F9D75FB-4C5B-4D47-939E-ED1D3A5E1543}" destId="{54ED7B06-5044-4C7E-BD19-FC7E2019E9CC}" srcOrd="0" destOrd="0" presId="urn:microsoft.com/office/officeart/2005/8/layout/hList1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B6CCD1F4-F5C5-4B85-803C-6CE71A8812A3}" type="presOf" srcId="{C6DDBF0C-A9CA-4F0E-B575-65DD9F0F909B}" destId="{41AE809B-0D05-4E88-9E15-9ED4760E65E6}" srcOrd="0" destOrd="0" presId="urn:microsoft.com/office/officeart/2005/8/layout/hList1"/>
    <dgm:cxn modelId="{8EFD173A-18D5-496F-8BDD-9A9FB4CA185C}" type="presOf" srcId="{5BE37405-A9E1-4F62-99C0-11985C5A2F36}" destId="{C857A5FE-343E-476C-B47E-866B585C28B5}" srcOrd="0" destOrd="0" presId="urn:microsoft.com/office/officeart/2005/8/layout/hList1"/>
    <dgm:cxn modelId="{455EB9FF-EAE1-4F99-8419-4B92B05291DC}" type="presOf" srcId="{2957903C-001E-4C85-9035-6EE3F3EBB041}" destId="{972F4F9D-0E54-4AC0-B3EF-E43CA1F8C765}" srcOrd="0" destOrd="1" presId="urn:microsoft.com/office/officeart/2005/8/layout/hList1"/>
    <dgm:cxn modelId="{8191268C-652F-4A5F-9394-5C43D3B127A0}" type="presOf" srcId="{49E1FE22-5AC4-4EAD-B3DF-D3EBCC110EFD}" destId="{972F4F9D-0E54-4AC0-B3EF-E43CA1F8C765}" srcOrd="0" destOrd="3" presId="urn:microsoft.com/office/officeart/2005/8/layout/hList1"/>
    <dgm:cxn modelId="{6FD61372-492B-4060-A9D7-AF74AD1C73BA}" type="presOf" srcId="{CD5AE8D5-D554-4352-9776-B7D42AF9DCD9}" destId="{07C1D395-FF6E-4BF7-BF3D-2FD96FCB5994}" srcOrd="0" destOrd="1" presId="urn:microsoft.com/office/officeart/2005/8/layout/hList1"/>
    <dgm:cxn modelId="{E4C052E1-6473-4D83-A7E4-E76A5E9BFD6B}" type="presOf" srcId="{0F8FE35B-1259-440B-8509-708F5317B5B2}" destId="{F4CBA954-F6A2-481C-8014-B3B841382A25}" srcOrd="0" destOrd="0" presId="urn:microsoft.com/office/officeart/2005/8/layout/hList1"/>
    <dgm:cxn modelId="{C951D6E5-B3AB-4DAC-BC93-32CB59D0DFA4}" type="presOf" srcId="{0BD8E972-AE2F-481A-85A9-CE01947001ED}" destId="{972F4F9D-0E54-4AC0-B3EF-E43CA1F8C765}" srcOrd="0" destOrd="4" presId="urn:microsoft.com/office/officeart/2005/8/layout/hList1"/>
    <dgm:cxn modelId="{85011A56-DEAB-4BFE-B9D9-A233B3B82D2E}" srcId="{0F8FE35B-1259-440B-8509-708F5317B5B2}" destId="{49E1FE22-5AC4-4EAD-B3DF-D3EBCC110EFD}" srcOrd="3" destOrd="0" parTransId="{50D528B4-758B-49E9-9653-DF0EE87F5AC1}" sibTransId="{82F2293A-28D3-4BBA-996B-4DAA31CCCC40}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8FABA5E5-D195-40CD-8789-0A34957EF310}" type="presParOf" srcId="{54ED7B06-5044-4C7E-BD19-FC7E2019E9CC}" destId="{203C2E89-3C83-43A0-8656-D705C69CF273}" srcOrd="0" destOrd="0" presId="urn:microsoft.com/office/officeart/2005/8/layout/hList1"/>
    <dgm:cxn modelId="{CF33EBB5-76C2-480B-B7FF-A47BF0F310D4}" type="presParOf" srcId="{203C2E89-3C83-43A0-8656-D705C69CF273}" destId="{41AE809B-0D05-4E88-9E15-9ED4760E65E6}" srcOrd="0" destOrd="0" presId="urn:microsoft.com/office/officeart/2005/8/layout/hList1"/>
    <dgm:cxn modelId="{470026AD-EA3D-48D8-9214-1F81283F7D17}" type="presParOf" srcId="{203C2E89-3C83-43A0-8656-D705C69CF273}" destId="{C857A5FE-343E-476C-B47E-866B585C28B5}" srcOrd="1" destOrd="0" presId="urn:microsoft.com/office/officeart/2005/8/layout/hList1"/>
    <dgm:cxn modelId="{911C0615-B8AF-43FB-8D66-A8DD91F4EEEF}" type="presParOf" srcId="{54ED7B06-5044-4C7E-BD19-FC7E2019E9CC}" destId="{FC792244-BAF3-4A0B-AF52-154B8CD208F4}" srcOrd="1" destOrd="0" presId="urn:microsoft.com/office/officeart/2005/8/layout/hList1"/>
    <dgm:cxn modelId="{99F37F29-E4AC-4921-9751-CE1F335DF804}" type="presParOf" srcId="{54ED7B06-5044-4C7E-BD19-FC7E2019E9CC}" destId="{9D7A6583-33B1-4D88-BEC9-E1AA35F64000}" srcOrd="2" destOrd="0" presId="urn:microsoft.com/office/officeart/2005/8/layout/hList1"/>
    <dgm:cxn modelId="{71EC7290-8D73-44FB-99A8-332C91481D34}" type="presParOf" srcId="{9D7A6583-33B1-4D88-BEC9-E1AA35F64000}" destId="{0EA78252-CE7A-46DF-A404-EC58483752D4}" srcOrd="0" destOrd="0" presId="urn:microsoft.com/office/officeart/2005/8/layout/hList1"/>
    <dgm:cxn modelId="{826DE7BF-8E3F-46FF-B802-F8272EECF106}" type="presParOf" srcId="{9D7A6583-33B1-4D88-BEC9-E1AA35F64000}" destId="{07C1D395-FF6E-4BF7-BF3D-2FD96FCB5994}" srcOrd="1" destOrd="0" presId="urn:microsoft.com/office/officeart/2005/8/layout/hList1"/>
    <dgm:cxn modelId="{F4A98E15-BC84-4AC9-AD35-3F5349B8BB0D}" type="presParOf" srcId="{54ED7B06-5044-4C7E-BD19-FC7E2019E9CC}" destId="{986A29F3-BD9E-421E-9ED4-DD43417E7C4B}" srcOrd="3" destOrd="0" presId="urn:microsoft.com/office/officeart/2005/8/layout/hList1"/>
    <dgm:cxn modelId="{9A4BCD21-5286-47B9-A343-87D4DC7246E6}" type="presParOf" srcId="{54ED7B06-5044-4C7E-BD19-FC7E2019E9CC}" destId="{EAB62B5E-6BCD-49B9-A70C-C80590805290}" srcOrd="4" destOrd="0" presId="urn:microsoft.com/office/officeart/2005/8/layout/hList1"/>
    <dgm:cxn modelId="{0E13C807-7D4A-42E6-95B5-2802FFA30C9D}" type="presParOf" srcId="{EAB62B5E-6BCD-49B9-A70C-C80590805290}" destId="{F4CBA954-F6A2-481C-8014-B3B841382A25}" srcOrd="0" destOrd="0" presId="urn:microsoft.com/office/officeart/2005/8/layout/hList1"/>
    <dgm:cxn modelId="{1944FCF4-5431-4C6B-9618-CD726A8BF35A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СМП, СОНО могут быть освобождены от обеспечения контракта и гарантийных обязательств, если подтвердят добросовестность 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 tooltip="8.1. Участник закупки, с которым заключается контракт по результатам определения поставщика (подрядчика, исполнителя) в соответствии с пунктом 1 части 1 статьи 30 настоящего Федерального..."/>
            </a:rPr>
            <a:t>ч. 8.1 ст. 96 Закона № 44-ФЗ</a:t>
          </a:r>
          <a:r>
            <a:rPr lang="ru-RU" sz="1200" b="1" dirty="0" smtClean="0">
              <a:solidFill>
                <a:srgbClr val="00B050"/>
              </a:solidFill>
            </a:rPr>
            <a:t>, </a:t>
          </a:r>
          <a:r>
            <a:rPr lang="ru-RU" sz="1200" b="1" dirty="0" err="1" smtClean="0">
              <a:solidFill>
                <a:srgbClr val="00B050"/>
              </a:solidFill>
              <a:hlinkClick xmlns:r="http://schemas.openxmlformats.org/officeDocument/2006/relationships" r:id="rId1"/>
            </a:rPr>
            <a:t>подп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. «б» п. 5 ст. 11 Закона от 01.04.2020 № 98-ФЗ</a:t>
          </a:r>
          <a:r>
            <a:rPr lang="ru-RU" sz="1200" b="1" dirty="0" smtClean="0">
              <a:solidFill>
                <a:srgbClr val="00B050"/>
              </a:solidFill>
            </a:rPr>
            <a:t>)</a:t>
          </a:r>
          <a:endParaRPr lang="ru-RU" sz="1200" b="1" dirty="0">
            <a:solidFill>
              <a:srgbClr val="00B050"/>
            </a:solidFill>
          </a:endParaRP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СМП, СОНО при подтверждении добросовестности освобождали только от обеспечения контракта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200" b="1" dirty="0" smtClean="0"/>
            <a:t>Пересмотрите </a:t>
          </a:r>
          <a:r>
            <a:rPr lang="ru-RU" sz="1200" b="1" dirty="0" smtClean="0">
              <a:hlinkClick xmlns:r="http://schemas.openxmlformats.org/officeDocument/2006/relationships" r:id="rId1"/>
            </a:rPr>
            <a:t>шаблоны документации</a:t>
          </a:r>
          <a:r>
            <a:rPr lang="ru-RU" sz="1200" b="1" dirty="0" smtClean="0"/>
            <a:t> о закупке и </a:t>
          </a:r>
          <a:r>
            <a:rPr lang="ru-RU" sz="1200" b="1" dirty="0" smtClean="0">
              <a:hlinkClick xmlns:r="http://schemas.openxmlformats.org/officeDocument/2006/relationships" r:id="rId1"/>
            </a:rPr>
            <a:t>проекты контрактов</a:t>
          </a:r>
          <a:r>
            <a:rPr lang="ru-RU" sz="1200" b="1" dirty="0" smtClean="0"/>
            <a:t>. Добавьте новую льготу для СМП, СОНО</a:t>
          </a:r>
          <a:endParaRPr lang="ru-RU" sz="1200" b="1" dirty="0"/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CD5AE8D5-D554-4352-9776-B7D42AF9DCD9}">
      <dgm:prSet custT="1"/>
      <dgm:spPr/>
      <dgm:t>
        <a:bodyPr/>
        <a:lstStyle/>
        <a:p>
          <a:endParaRPr lang="ru-RU" sz="1200" b="1" dirty="0"/>
        </a:p>
      </dgm:t>
    </dgm:pt>
    <dgm:pt modelId="{14E6B727-4A8B-4BE2-BE0E-668AE8D02A16}" type="parTrans" cxnId="{381EC007-D68D-447E-9144-66EAF43C90CA}">
      <dgm:prSet/>
      <dgm:spPr/>
      <dgm:t>
        <a:bodyPr/>
        <a:lstStyle/>
        <a:p>
          <a:endParaRPr lang="ru-RU"/>
        </a:p>
      </dgm:t>
    </dgm:pt>
    <dgm:pt modelId="{70866894-044E-44BD-A036-E1BF1F635E71}" type="sibTrans" cxnId="{381EC007-D68D-447E-9144-66EAF43C90CA}">
      <dgm:prSet/>
      <dgm:spPr/>
      <dgm:t>
        <a:bodyPr/>
        <a:lstStyle/>
        <a:p>
          <a:endParaRPr lang="ru-RU"/>
        </a:p>
      </dgm:t>
    </dgm:pt>
    <dgm:pt modelId="{2957903C-001E-4C85-9035-6EE3F3EBB041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C2EEDEFF-B5E0-49BE-985A-A9FF4A057DBD}" type="parTrans" cxnId="{89C4CE39-F863-46E9-8A94-AE0D3145045B}">
      <dgm:prSet/>
      <dgm:spPr/>
      <dgm:t>
        <a:bodyPr/>
        <a:lstStyle/>
        <a:p>
          <a:endParaRPr lang="ru-RU"/>
        </a:p>
      </dgm:t>
    </dgm:pt>
    <dgm:pt modelId="{FC3CA3C4-FD77-4B5B-8099-782C4DC200C1}" type="sibTrans" cxnId="{89C4CE39-F863-46E9-8A94-AE0D3145045B}">
      <dgm:prSet/>
      <dgm:spPr/>
      <dgm:t>
        <a:bodyPr/>
        <a:lstStyle/>
        <a:p>
          <a:endParaRPr lang="ru-RU"/>
        </a:p>
      </dgm:t>
    </dgm:pt>
    <dgm:pt modelId="{7E68AFD6-10B5-458E-B304-6BD42BC882AE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BBD6DF0C-B673-468D-AB1A-FCA7400E9476}" type="parTrans" cxnId="{91427320-4531-4D43-9DFC-5B2E2505398C}">
      <dgm:prSet/>
      <dgm:spPr/>
      <dgm:t>
        <a:bodyPr/>
        <a:lstStyle/>
        <a:p>
          <a:endParaRPr lang="ru-RU"/>
        </a:p>
      </dgm:t>
    </dgm:pt>
    <dgm:pt modelId="{4BBD2E0B-5AA4-40E1-8BD7-0C3D05A8AEB6}" type="sibTrans" cxnId="{91427320-4531-4D43-9DFC-5B2E2505398C}">
      <dgm:prSet/>
      <dgm:spPr/>
      <dgm:t>
        <a:bodyPr/>
        <a:lstStyle/>
        <a:p>
          <a:endParaRPr lang="ru-RU"/>
        </a:p>
      </dgm:t>
    </dgm:pt>
    <dgm:pt modelId="{49E1FE22-5AC4-4EAD-B3DF-D3EBCC110EFD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50D528B4-758B-49E9-9653-DF0EE87F5AC1}" type="parTrans" cxnId="{85011A56-DEAB-4BFE-B9D9-A233B3B82D2E}">
      <dgm:prSet/>
      <dgm:spPr/>
      <dgm:t>
        <a:bodyPr/>
        <a:lstStyle/>
        <a:p>
          <a:endParaRPr lang="ru-RU"/>
        </a:p>
      </dgm:t>
    </dgm:pt>
    <dgm:pt modelId="{82F2293A-28D3-4BBA-996B-4DAA31CCCC40}" type="sibTrans" cxnId="{85011A56-DEAB-4BFE-B9D9-A233B3B82D2E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EF5891E5-FEC5-48A5-8B6E-E3914DDD93AA}" type="sibTrans" cxnId="{CD3BAE25-7CA4-4376-9EF3-CAFC277D1B59}">
      <dgm:prSet/>
      <dgm:spPr/>
      <dgm:t>
        <a:bodyPr/>
        <a:lstStyle/>
        <a:p>
          <a:endParaRPr lang="ru-RU"/>
        </a:p>
      </dgm:t>
    </dgm:pt>
    <dgm:pt modelId="{BB910FCC-64CF-4E01-B4E7-01AF927542CF}" type="parTrans" cxnId="{CD3BAE25-7CA4-4376-9EF3-CAFC277D1B59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 custLinFactNeighborX="216" custLinFactNeighborY="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01F27E-24FB-47DE-B365-505050898710}" type="presOf" srcId="{2957903C-001E-4C85-9035-6EE3F3EBB041}" destId="{972F4F9D-0E54-4AC0-B3EF-E43CA1F8C765}" srcOrd="0" destOrd="1" presId="urn:microsoft.com/office/officeart/2005/8/layout/hList1"/>
    <dgm:cxn modelId="{381EC007-D68D-447E-9144-66EAF43C90CA}" srcId="{05CFAA44-E32D-4BD2-AF82-339CD6BF096E}" destId="{CD5AE8D5-D554-4352-9776-B7D42AF9DCD9}" srcOrd="1" destOrd="0" parTransId="{14E6B727-4A8B-4BE2-BE0E-668AE8D02A16}" sibTransId="{70866894-044E-44BD-A036-E1BF1F635E71}"/>
    <dgm:cxn modelId="{FD56519B-923E-4355-894C-A42616B93399}" type="presOf" srcId="{5BE37405-A9E1-4F62-99C0-11985C5A2F36}" destId="{C857A5FE-343E-476C-B47E-866B585C28B5}" srcOrd="0" destOrd="0" presId="urn:microsoft.com/office/officeart/2005/8/layout/hList1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89C4CE39-F863-46E9-8A94-AE0D3145045B}" srcId="{0F8FE35B-1259-440B-8509-708F5317B5B2}" destId="{2957903C-001E-4C85-9035-6EE3F3EBB041}" srcOrd="1" destOrd="0" parTransId="{C2EEDEFF-B5E0-49BE-985A-A9FF4A057DBD}" sibTransId="{FC3CA3C4-FD77-4B5B-8099-782C4DC200C1}"/>
    <dgm:cxn modelId="{8F12575D-F990-447A-BE22-FA291F5AF773}" type="presOf" srcId="{05CFAA44-E32D-4BD2-AF82-339CD6BF096E}" destId="{0EA78252-CE7A-46DF-A404-EC58483752D4}" srcOrd="0" destOrd="0" presId="urn:microsoft.com/office/officeart/2005/8/layout/hList1"/>
    <dgm:cxn modelId="{CD3BAE25-7CA4-4376-9EF3-CAFC277D1B59}" srcId="{0F8FE35B-1259-440B-8509-708F5317B5B2}" destId="{0BD8E972-AE2F-481A-85A9-CE01947001ED}" srcOrd="4" destOrd="0" parTransId="{BB910FCC-64CF-4E01-B4E7-01AF927542CF}" sibTransId="{EF5891E5-FEC5-48A5-8B6E-E3914DDD93AA}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91427320-4531-4D43-9DFC-5B2E2505398C}" srcId="{0F8FE35B-1259-440B-8509-708F5317B5B2}" destId="{7E68AFD6-10B5-458E-B304-6BD42BC882AE}" srcOrd="2" destOrd="0" parTransId="{BBD6DF0C-B673-468D-AB1A-FCA7400E9476}" sibTransId="{4BBD2E0B-5AA4-40E1-8BD7-0C3D05A8AEB6}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484DEB5D-8920-4DDA-8B24-8E87277A63A0}" type="presOf" srcId="{0F8FE35B-1259-440B-8509-708F5317B5B2}" destId="{F4CBA954-F6A2-481C-8014-B3B841382A25}" srcOrd="0" destOrd="0" presId="urn:microsoft.com/office/officeart/2005/8/layout/hList1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2A3F3FD2-677C-4347-8374-FB3FDD22CA90}" type="presOf" srcId="{BC61D059-CEBC-4213-86E2-707AFBA4AA40}" destId="{07C1D395-FF6E-4BF7-BF3D-2FD96FCB5994}" srcOrd="0" destOrd="0" presId="urn:microsoft.com/office/officeart/2005/8/layout/hList1"/>
    <dgm:cxn modelId="{C7AA6CF5-A909-4029-ABEE-23282E134E6F}" type="presOf" srcId="{0F9D75FB-4C5B-4D47-939E-ED1D3A5E1543}" destId="{54ED7B06-5044-4C7E-BD19-FC7E2019E9CC}" srcOrd="0" destOrd="0" presId="urn:microsoft.com/office/officeart/2005/8/layout/hList1"/>
    <dgm:cxn modelId="{52F97C7F-6911-468F-BFEA-CA1B404728AC}" type="presOf" srcId="{4F6DA9C8-D7EB-4E77-A232-857E2CBEE22F}" destId="{972F4F9D-0E54-4AC0-B3EF-E43CA1F8C765}" srcOrd="0" destOrd="0" presId="urn:microsoft.com/office/officeart/2005/8/layout/hList1"/>
    <dgm:cxn modelId="{4FC42C80-9DCD-490B-8FFB-DB87E02BC28C}" type="presOf" srcId="{C6DDBF0C-A9CA-4F0E-B575-65DD9F0F909B}" destId="{41AE809B-0D05-4E88-9E15-9ED4760E65E6}" srcOrd="0" destOrd="0" presId="urn:microsoft.com/office/officeart/2005/8/layout/hList1"/>
    <dgm:cxn modelId="{85011A56-DEAB-4BFE-B9D9-A233B3B82D2E}" srcId="{0F8FE35B-1259-440B-8509-708F5317B5B2}" destId="{49E1FE22-5AC4-4EAD-B3DF-D3EBCC110EFD}" srcOrd="3" destOrd="0" parTransId="{50D528B4-758B-49E9-9653-DF0EE87F5AC1}" sibTransId="{82F2293A-28D3-4BBA-996B-4DAA31CCCC40}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4E5A7C1B-0567-4067-B5C9-830A28E90D29}" type="presOf" srcId="{0BD8E972-AE2F-481A-85A9-CE01947001ED}" destId="{972F4F9D-0E54-4AC0-B3EF-E43CA1F8C765}" srcOrd="0" destOrd="4" presId="urn:microsoft.com/office/officeart/2005/8/layout/hList1"/>
    <dgm:cxn modelId="{573CAEFB-308D-4F51-8164-279FEA23D774}" type="presOf" srcId="{7E68AFD6-10B5-458E-B304-6BD42BC882AE}" destId="{972F4F9D-0E54-4AC0-B3EF-E43CA1F8C765}" srcOrd="0" destOrd="2" presId="urn:microsoft.com/office/officeart/2005/8/layout/hList1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D3420161-6338-4453-A8EB-73E6B6C522B3}" type="presOf" srcId="{CD5AE8D5-D554-4352-9776-B7D42AF9DCD9}" destId="{07C1D395-FF6E-4BF7-BF3D-2FD96FCB5994}" srcOrd="0" destOrd="1" presId="urn:microsoft.com/office/officeart/2005/8/layout/hList1"/>
    <dgm:cxn modelId="{748346D0-7654-4AE9-AF2C-C1C83D7F3BC3}" type="presOf" srcId="{49E1FE22-5AC4-4EAD-B3DF-D3EBCC110EFD}" destId="{972F4F9D-0E54-4AC0-B3EF-E43CA1F8C765}" srcOrd="0" destOrd="3" presId="urn:microsoft.com/office/officeart/2005/8/layout/hList1"/>
    <dgm:cxn modelId="{16F1A73C-C843-4DA4-AA31-5A8F8FF36370}" type="presParOf" srcId="{54ED7B06-5044-4C7E-BD19-FC7E2019E9CC}" destId="{203C2E89-3C83-43A0-8656-D705C69CF273}" srcOrd="0" destOrd="0" presId="urn:microsoft.com/office/officeart/2005/8/layout/hList1"/>
    <dgm:cxn modelId="{7B9A6181-03D7-4355-9106-929D8B742CC5}" type="presParOf" srcId="{203C2E89-3C83-43A0-8656-D705C69CF273}" destId="{41AE809B-0D05-4E88-9E15-9ED4760E65E6}" srcOrd="0" destOrd="0" presId="urn:microsoft.com/office/officeart/2005/8/layout/hList1"/>
    <dgm:cxn modelId="{7ACEB93D-F75E-4881-80E5-7B518EAE2F33}" type="presParOf" srcId="{203C2E89-3C83-43A0-8656-D705C69CF273}" destId="{C857A5FE-343E-476C-B47E-866B585C28B5}" srcOrd="1" destOrd="0" presId="urn:microsoft.com/office/officeart/2005/8/layout/hList1"/>
    <dgm:cxn modelId="{9F8D1498-4E78-48BE-9C3F-378B21D162D4}" type="presParOf" srcId="{54ED7B06-5044-4C7E-BD19-FC7E2019E9CC}" destId="{FC792244-BAF3-4A0B-AF52-154B8CD208F4}" srcOrd="1" destOrd="0" presId="urn:microsoft.com/office/officeart/2005/8/layout/hList1"/>
    <dgm:cxn modelId="{FBF9E52C-4F6A-4CCD-BF35-95C1412AA4FF}" type="presParOf" srcId="{54ED7B06-5044-4C7E-BD19-FC7E2019E9CC}" destId="{9D7A6583-33B1-4D88-BEC9-E1AA35F64000}" srcOrd="2" destOrd="0" presId="urn:microsoft.com/office/officeart/2005/8/layout/hList1"/>
    <dgm:cxn modelId="{23A3CB54-E0E0-4697-925E-71C6CB08AEA1}" type="presParOf" srcId="{9D7A6583-33B1-4D88-BEC9-E1AA35F64000}" destId="{0EA78252-CE7A-46DF-A404-EC58483752D4}" srcOrd="0" destOrd="0" presId="urn:microsoft.com/office/officeart/2005/8/layout/hList1"/>
    <dgm:cxn modelId="{6BCA577B-C0FA-4F5C-A2CD-6F9740038C2A}" type="presParOf" srcId="{9D7A6583-33B1-4D88-BEC9-E1AA35F64000}" destId="{07C1D395-FF6E-4BF7-BF3D-2FD96FCB5994}" srcOrd="1" destOrd="0" presId="urn:microsoft.com/office/officeart/2005/8/layout/hList1"/>
    <dgm:cxn modelId="{12906187-F241-44EC-9E3E-6AAB2FA593D6}" type="presParOf" srcId="{54ED7B06-5044-4C7E-BD19-FC7E2019E9CC}" destId="{986A29F3-BD9E-421E-9ED4-DD43417E7C4B}" srcOrd="3" destOrd="0" presId="urn:microsoft.com/office/officeart/2005/8/layout/hList1"/>
    <dgm:cxn modelId="{9733674E-9B03-4F97-B8E6-36BEECEFF7C8}" type="presParOf" srcId="{54ED7B06-5044-4C7E-BD19-FC7E2019E9CC}" destId="{EAB62B5E-6BCD-49B9-A70C-C80590805290}" srcOrd="4" destOrd="0" presId="urn:microsoft.com/office/officeart/2005/8/layout/hList1"/>
    <dgm:cxn modelId="{7430F016-61D6-47DC-9D26-FC2AEFDF587B}" type="presParOf" srcId="{EAB62B5E-6BCD-49B9-A70C-C80590805290}" destId="{F4CBA954-F6A2-481C-8014-B3B841382A25}" srcOrd="0" destOrd="0" presId="urn:microsoft.com/office/officeart/2005/8/layout/hList1"/>
    <dgm:cxn modelId="{5E0BBAF2-E79E-4B84-AE5C-224EE33690C3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До конца 2020 года заказчик вправе не устанавливать в извещении и проекте контракта обеспечение исполнения контракта и гарантийных обязательств в закупках для СМП, СОНО, кроме случаев, когда предусмотрел аванс 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 tooltip="64. До 31 декабря 2020 года при осуществлении закупок в соответствии со статьей 30 настоящего Федерального закона заказчик вправе не устанавливать требование обеспечения исполнения..."/>
            </a:rPr>
            <a:t>ч. 64 ст. 112 Закона № 44-ФЗ</a:t>
          </a:r>
          <a:r>
            <a:rPr lang="ru-RU" sz="1200" b="1" dirty="0" smtClean="0">
              <a:solidFill>
                <a:srgbClr val="00B050"/>
              </a:solidFill>
            </a:rPr>
            <a:t>, </a:t>
          </a:r>
          <a:r>
            <a:rPr lang="ru-RU" sz="1200" b="1" dirty="0" err="1" smtClean="0">
              <a:solidFill>
                <a:srgbClr val="00B050"/>
              </a:solidFill>
              <a:hlinkClick xmlns:r="http://schemas.openxmlformats.org/officeDocument/2006/relationships" r:id="rId1"/>
            </a:rPr>
            <a:t>подп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. «</a:t>
          </a:r>
          <a:r>
            <a:rPr lang="ru-RU" sz="1200" b="1" dirty="0" err="1" smtClean="0">
              <a:solidFill>
                <a:srgbClr val="00B050"/>
              </a:solidFill>
              <a:hlinkClick xmlns:r="http://schemas.openxmlformats.org/officeDocument/2006/relationships" r:id="rId1"/>
            </a:rPr>
            <a:t>д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» п. 6 ст. 11 Закона от 01.04.2020 № 98-ФЗ</a:t>
          </a:r>
          <a:r>
            <a:rPr lang="ru-RU" sz="1200" b="1" dirty="0" smtClean="0">
              <a:solidFill>
                <a:srgbClr val="00B050"/>
              </a:solidFill>
            </a:rPr>
            <a:t>)</a:t>
          </a:r>
          <a:endParaRPr lang="ru-RU" sz="1200" b="1" dirty="0">
            <a:solidFill>
              <a:srgbClr val="00B050"/>
            </a:solidFill>
          </a:endParaRP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При закупках для СМП, СОНО заказчик устанавливал обеспечение исполнения контракта. Обеспечение гарантийных обязательств – если предусмотрели требования к гарантии качества, гарантийному сроку, гарантийному обслуживанию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200" b="1" dirty="0" smtClean="0"/>
            <a:t>В 2020 году пересмотрите </a:t>
          </a:r>
          <a:r>
            <a:rPr lang="ru-RU" sz="1200" b="1" dirty="0" smtClean="0">
              <a:hlinkClick xmlns:r="http://schemas.openxmlformats.org/officeDocument/2006/relationships" r:id="rId1"/>
            </a:rPr>
            <a:t>шаблоны документации</a:t>
          </a:r>
          <a:r>
            <a:rPr lang="ru-RU" sz="1200" b="1" dirty="0" smtClean="0"/>
            <a:t> о закупке и </a:t>
          </a:r>
          <a:r>
            <a:rPr lang="ru-RU" sz="1200" b="1" dirty="0" smtClean="0">
              <a:hlinkClick xmlns:r="http://schemas.openxmlformats.org/officeDocument/2006/relationships" r:id="rId1"/>
            </a:rPr>
            <a:t>проекты контрактов</a:t>
          </a:r>
          <a:r>
            <a:rPr lang="ru-RU" sz="1200" b="1" dirty="0" smtClean="0"/>
            <a:t>. Добавьте новую льготу для СМП, СОНО</a:t>
          </a:r>
          <a:endParaRPr lang="ru-RU" sz="1200" b="1" dirty="0"/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CD5AE8D5-D554-4352-9776-B7D42AF9DCD9}">
      <dgm:prSet custT="1"/>
      <dgm:spPr/>
      <dgm:t>
        <a:bodyPr/>
        <a:lstStyle/>
        <a:p>
          <a:endParaRPr lang="ru-RU" sz="1200" b="1" dirty="0"/>
        </a:p>
      </dgm:t>
    </dgm:pt>
    <dgm:pt modelId="{14E6B727-4A8B-4BE2-BE0E-668AE8D02A16}" type="parTrans" cxnId="{381EC007-D68D-447E-9144-66EAF43C90CA}">
      <dgm:prSet/>
      <dgm:spPr/>
      <dgm:t>
        <a:bodyPr/>
        <a:lstStyle/>
        <a:p>
          <a:endParaRPr lang="ru-RU"/>
        </a:p>
      </dgm:t>
    </dgm:pt>
    <dgm:pt modelId="{70866894-044E-44BD-A036-E1BF1F635E71}" type="sibTrans" cxnId="{381EC007-D68D-447E-9144-66EAF43C90CA}">
      <dgm:prSet/>
      <dgm:spPr/>
      <dgm:t>
        <a:bodyPr/>
        <a:lstStyle/>
        <a:p>
          <a:endParaRPr lang="ru-RU"/>
        </a:p>
      </dgm:t>
    </dgm:pt>
    <dgm:pt modelId="{2957903C-001E-4C85-9035-6EE3F3EBB041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C2EEDEFF-B5E0-49BE-985A-A9FF4A057DBD}" type="parTrans" cxnId="{89C4CE39-F863-46E9-8A94-AE0D3145045B}">
      <dgm:prSet/>
      <dgm:spPr/>
      <dgm:t>
        <a:bodyPr/>
        <a:lstStyle/>
        <a:p>
          <a:endParaRPr lang="ru-RU"/>
        </a:p>
      </dgm:t>
    </dgm:pt>
    <dgm:pt modelId="{FC3CA3C4-FD77-4B5B-8099-782C4DC200C1}" type="sibTrans" cxnId="{89C4CE39-F863-46E9-8A94-AE0D3145045B}">
      <dgm:prSet/>
      <dgm:spPr/>
      <dgm:t>
        <a:bodyPr/>
        <a:lstStyle/>
        <a:p>
          <a:endParaRPr lang="ru-RU"/>
        </a:p>
      </dgm:t>
    </dgm:pt>
    <dgm:pt modelId="{7E68AFD6-10B5-458E-B304-6BD42BC882AE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BBD6DF0C-B673-468D-AB1A-FCA7400E9476}" type="parTrans" cxnId="{91427320-4531-4D43-9DFC-5B2E2505398C}">
      <dgm:prSet/>
      <dgm:spPr/>
      <dgm:t>
        <a:bodyPr/>
        <a:lstStyle/>
        <a:p>
          <a:endParaRPr lang="ru-RU"/>
        </a:p>
      </dgm:t>
    </dgm:pt>
    <dgm:pt modelId="{4BBD2E0B-5AA4-40E1-8BD7-0C3D05A8AEB6}" type="sibTrans" cxnId="{91427320-4531-4D43-9DFC-5B2E2505398C}">
      <dgm:prSet/>
      <dgm:spPr/>
      <dgm:t>
        <a:bodyPr/>
        <a:lstStyle/>
        <a:p>
          <a:endParaRPr lang="ru-RU"/>
        </a:p>
      </dgm:t>
    </dgm:pt>
    <dgm:pt modelId="{49E1FE22-5AC4-4EAD-B3DF-D3EBCC110EFD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50D528B4-758B-49E9-9653-DF0EE87F5AC1}" type="parTrans" cxnId="{85011A56-DEAB-4BFE-B9D9-A233B3B82D2E}">
      <dgm:prSet/>
      <dgm:spPr/>
      <dgm:t>
        <a:bodyPr/>
        <a:lstStyle/>
        <a:p>
          <a:endParaRPr lang="ru-RU"/>
        </a:p>
      </dgm:t>
    </dgm:pt>
    <dgm:pt modelId="{82F2293A-28D3-4BBA-996B-4DAA31CCCC40}" type="sibTrans" cxnId="{85011A56-DEAB-4BFE-B9D9-A233B3B82D2E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EF5891E5-FEC5-48A5-8B6E-E3914DDD93AA}" type="sibTrans" cxnId="{CD3BAE25-7CA4-4376-9EF3-CAFC277D1B59}">
      <dgm:prSet/>
      <dgm:spPr/>
      <dgm:t>
        <a:bodyPr/>
        <a:lstStyle/>
        <a:p>
          <a:endParaRPr lang="ru-RU"/>
        </a:p>
      </dgm:t>
    </dgm:pt>
    <dgm:pt modelId="{BB910FCC-64CF-4E01-B4E7-01AF927542CF}" type="parTrans" cxnId="{CD3BAE25-7CA4-4376-9EF3-CAFC277D1B59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 custLinFactNeighborX="216" custLinFactNeighborY="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1EC007-D68D-447E-9144-66EAF43C90CA}" srcId="{05CFAA44-E32D-4BD2-AF82-339CD6BF096E}" destId="{CD5AE8D5-D554-4352-9776-B7D42AF9DCD9}" srcOrd="1" destOrd="0" parTransId="{14E6B727-4A8B-4BE2-BE0E-668AE8D02A16}" sibTransId="{70866894-044E-44BD-A036-E1BF1F635E71}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89C4CE39-F863-46E9-8A94-AE0D3145045B}" srcId="{0F8FE35B-1259-440B-8509-708F5317B5B2}" destId="{2957903C-001E-4C85-9035-6EE3F3EBB041}" srcOrd="1" destOrd="0" parTransId="{C2EEDEFF-B5E0-49BE-985A-A9FF4A057DBD}" sibTransId="{FC3CA3C4-FD77-4B5B-8099-782C4DC200C1}"/>
    <dgm:cxn modelId="{CD3BAE25-7CA4-4376-9EF3-CAFC277D1B59}" srcId="{0F8FE35B-1259-440B-8509-708F5317B5B2}" destId="{0BD8E972-AE2F-481A-85A9-CE01947001ED}" srcOrd="4" destOrd="0" parTransId="{BB910FCC-64CF-4E01-B4E7-01AF927542CF}" sibTransId="{EF5891E5-FEC5-48A5-8B6E-E3914DDD93AA}"/>
    <dgm:cxn modelId="{2CD9A756-8D2A-4147-B859-5C119FF37C65}" type="presOf" srcId="{05CFAA44-E32D-4BD2-AF82-339CD6BF096E}" destId="{0EA78252-CE7A-46DF-A404-EC58483752D4}" srcOrd="0" destOrd="0" presId="urn:microsoft.com/office/officeart/2005/8/layout/hList1"/>
    <dgm:cxn modelId="{B4CA9A72-1037-4813-B49E-2D5C85C96ACE}" type="presOf" srcId="{BC61D059-CEBC-4213-86E2-707AFBA4AA40}" destId="{07C1D395-FF6E-4BF7-BF3D-2FD96FCB5994}" srcOrd="0" destOrd="0" presId="urn:microsoft.com/office/officeart/2005/8/layout/hList1"/>
    <dgm:cxn modelId="{EDA7964F-7FCD-4D29-96A6-77D25CB6DF2F}" type="presOf" srcId="{5BE37405-A9E1-4F62-99C0-11985C5A2F36}" destId="{C857A5FE-343E-476C-B47E-866B585C28B5}" srcOrd="0" destOrd="0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6D453B2F-CD57-41EF-A89D-1C9C9442B8BC}" type="presOf" srcId="{C6DDBF0C-A9CA-4F0E-B575-65DD9F0F909B}" destId="{41AE809B-0D05-4E88-9E15-9ED4760E65E6}" srcOrd="0" destOrd="0" presId="urn:microsoft.com/office/officeart/2005/8/layout/hList1"/>
    <dgm:cxn modelId="{08DC48FA-F050-4F87-972D-EA043AB6B194}" type="presOf" srcId="{0F8FE35B-1259-440B-8509-708F5317B5B2}" destId="{F4CBA954-F6A2-481C-8014-B3B841382A25}" srcOrd="0" destOrd="0" presId="urn:microsoft.com/office/officeart/2005/8/layout/hList1"/>
    <dgm:cxn modelId="{19ABBB50-1344-45B4-9551-781356229A83}" type="presOf" srcId="{CD5AE8D5-D554-4352-9776-B7D42AF9DCD9}" destId="{07C1D395-FF6E-4BF7-BF3D-2FD96FCB5994}" srcOrd="0" destOrd="1" presId="urn:microsoft.com/office/officeart/2005/8/layout/hList1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91427320-4531-4D43-9DFC-5B2E2505398C}" srcId="{0F8FE35B-1259-440B-8509-708F5317B5B2}" destId="{7E68AFD6-10B5-458E-B304-6BD42BC882AE}" srcOrd="2" destOrd="0" parTransId="{BBD6DF0C-B673-468D-AB1A-FCA7400E9476}" sibTransId="{4BBD2E0B-5AA4-40E1-8BD7-0C3D05A8AEB6}"/>
    <dgm:cxn modelId="{E8A35755-2963-4A24-B6E9-294BA619459E}" type="presOf" srcId="{7E68AFD6-10B5-458E-B304-6BD42BC882AE}" destId="{972F4F9D-0E54-4AC0-B3EF-E43CA1F8C765}" srcOrd="0" destOrd="2" presId="urn:microsoft.com/office/officeart/2005/8/layout/hList1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DBB56AC3-0A99-4244-8241-77FBA53ED2E6}" type="presOf" srcId="{0F9D75FB-4C5B-4D47-939E-ED1D3A5E1543}" destId="{54ED7B06-5044-4C7E-BD19-FC7E2019E9CC}" srcOrd="0" destOrd="0" presId="urn:microsoft.com/office/officeart/2005/8/layout/hList1"/>
    <dgm:cxn modelId="{1B487578-80CD-473A-8C1A-DC51F14075B7}" type="presOf" srcId="{49E1FE22-5AC4-4EAD-B3DF-D3EBCC110EFD}" destId="{972F4F9D-0E54-4AC0-B3EF-E43CA1F8C765}" srcOrd="0" destOrd="3" presId="urn:microsoft.com/office/officeart/2005/8/layout/hList1"/>
    <dgm:cxn modelId="{C61E8148-E6C4-4643-BD0C-9A3D94CF285B}" type="presOf" srcId="{4F6DA9C8-D7EB-4E77-A232-857E2CBEE22F}" destId="{972F4F9D-0E54-4AC0-B3EF-E43CA1F8C765}" srcOrd="0" destOrd="0" presId="urn:microsoft.com/office/officeart/2005/8/layout/hList1"/>
    <dgm:cxn modelId="{85011A56-DEAB-4BFE-B9D9-A233B3B82D2E}" srcId="{0F8FE35B-1259-440B-8509-708F5317B5B2}" destId="{49E1FE22-5AC4-4EAD-B3DF-D3EBCC110EFD}" srcOrd="3" destOrd="0" parTransId="{50D528B4-758B-49E9-9653-DF0EE87F5AC1}" sibTransId="{82F2293A-28D3-4BBA-996B-4DAA31CCCC40}"/>
    <dgm:cxn modelId="{D0A97F8F-B7FB-4DFB-BD76-2A037125F0E5}" type="presOf" srcId="{0BD8E972-AE2F-481A-85A9-CE01947001ED}" destId="{972F4F9D-0E54-4AC0-B3EF-E43CA1F8C765}" srcOrd="0" destOrd="4" presId="urn:microsoft.com/office/officeart/2005/8/layout/hList1"/>
    <dgm:cxn modelId="{5A2EA50B-BD61-4C77-9BC9-CBD2EC530549}" type="presOf" srcId="{2957903C-001E-4C85-9035-6EE3F3EBB041}" destId="{972F4F9D-0E54-4AC0-B3EF-E43CA1F8C765}" srcOrd="0" destOrd="1" presId="urn:microsoft.com/office/officeart/2005/8/layout/hList1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423D94E5-F158-4922-939D-0AF96C53F097}" type="presParOf" srcId="{54ED7B06-5044-4C7E-BD19-FC7E2019E9CC}" destId="{203C2E89-3C83-43A0-8656-D705C69CF273}" srcOrd="0" destOrd="0" presId="urn:microsoft.com/office/officeart/2005/8/layout/hList1"/>
    <dgm:cxn modelId="{221B91BC-570C-4FC1-BE71-793ED8846E91}" type="presParOf" srcId="{203C2E89-3C83-43A0-8656-D705C69CF273}" destId="{41AE809B-0D05-4E88-9E15-9ED4760E65E6}" srcOrd="0" destOrd="0" presId="urn:microsoft.com/office/officeart/2005/8/layout/hList1"/>
    <dgm:cxn modelId="{25B5B090-AA80-4694-A9DC-4FA40CB1AF3E}" type="presParOf" srcId="{203C2E89-3C83-43A0-8656-D705C69CF273}" destId="{C857A5FE-343E-476C-B47E-866B585C28B5}" srcOrd="1" destOrd="0" presId="urn:microsoft.com/office/officeart/2005/8/layout/hList1"/>
    <dgm:cxn modelId="{6D61CEA9-ED06-4C5A-A730-84017302AC73}" type="presParOf" srcId="{54ED7B06-5044-4C7E-BD19-FC7E2019E9CC}" destId="{FC792244-BAF3-4A0B-AF52-154B8CD208F4}" srcOrd="1" destOrd="0" presId="urn:microsoft.com/office/officeart/2005/8/layout/hList1"/>
    <dgm:cxn modelId="{17B027AE-0AB3-4D00-AD8D-5B6D553CC788}" type="presParOf" srcId="{54ED7B06-5044-4C7E-BD19-FC7E2019E9CC}" destId="{9D7A6583-33B1-4D88-BEC9-E1AA35F64000}" srcOrd="2" destOrd="0" presId="urn:microsoft.com/office/officeart/2005/8/layout/hList1"/>
    <dgm:cxn modelId="{5963B2CB-20A4-4C8D-BBC9-7B44167D1FA4}" type="presParOf" srcId="{9D7A6583-33B1-4D88-BEC9-E1AA35F64000}" destId="{0EA78252-CE7A-46DF-A404-EC58483752D4}" srcOrd="0" destOrd="0" presId="urn:microsoft.com/office/officeart/2005/8/layout/hList1"/>
    <dgm:cxn modelId="{8323B73A-CF61-44AD-A8C2-FDDCD965C824}" type="presParOf" srcId="{9D7A6583-33B1-4D88-BEC9-E1AA35F64000}" destId="{07C1D395-FF6E-4BF7-BF3D-2FD96FCB5994}" srcOrd="1" destOrd="0" presId="urn:microsoft.com/office/officeart/2005/8/layout/hList1"/>
    <dgm:cxn modelId="{4B28FDBA-005D-489B-A400-104C27F39733}" type="presParOf" srcId="{54ED7B06-5044-4C7E-BD19-FC7E2019E9CC}" destId="{986A29F3-BD9E-421E-9ED4-DD43417E7C4B}" srcOrd="3" destOrd="0" presId="urn:microsoft.com/office/officeart/2005/8/layout/hList1"/>
    <dgm:cxn modelId="{686A7FBE-623C-430D-BA6D-0A72D0F779B0}" type="presParOf" srcId="{54ED7B06-5044-4C7E-BD19-FC7E2019E9CC}" destId="{EAB62B5E-6BCD-49B9-A70C-C80590805290}" srcOrd="4" destOrd="0" presId="urn:microsoft.com/office/officeart/2005/8/layout/hList1"/>
    <dgm:cxn modelId="{E28A07A6-CD9F-49F8-BBA8-5820A900229F}" type="presParOf" srcId="{EAB62B5E-6BCD-49B9-A70C-C80590805290}" destId="{F4CBA954-F6A2-481C-8014-B3B841382A25}" srcOrd="0" destOrd="0" presId="urn:microsoft.com/office/officeart/2005/8/layout/hList1"/>
    <dgm:cxn modelId="{549A8AC9-CD23-483C-BE45-08780D7D6F9C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Закупки, в которых в одном лоте можно объединить 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 tooltip="Статья 56. Особенности проведения конкурса с ограниченным участием"/>
            </a:rPr>
            <a:t>ст. 56–63 Закона № 44-ФЗ</a:t>
          </a:r>
          <a:r>
            <a:rPr lang="ru-RU" sz="1200" b="1" dirty="0" smtClean="0">
              <a:solidFill>
                <a:srgbClr val="00B050"/>
              </a:solidFill>
            </a:rPr>
            <a:t>):</a:t>
          </a:r>
          <a:endParaRPr lang="ru-RU" sz="1200" b="1" dirty="0">
            <a:solidFill>
              <a:srgbClr val="00B050"/>
            </a:solidFill>
          </a:endParaRP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Ранее такие закупки 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 tooltip="Статья 56. Особенности проведения конкурса с ограниченным участием"/>
            </a:rPr>
            <a:t>ст. 56–63 Закона</a:t>
          </a:r>
          <a:r>
            <a:rPr lang="ru-RU" sz="1200" b="1" dirty="0" smtClean="0">
              <a:solidFill>
                <a:srgbClr val="00B050"/>
              </a:solidFill>
            </a:rPr>
            <a:t>) </a:t>
          </a:r>
          <a:r>
            <a:rPr lang="ru-RU" sz="1200" b="1" dirty="0" smtClean="0"/>
            <a:t>допускалось проводить только в отношении нацпроектов, которые содержатся в </a:t>
          </a:r>
          <a:r>
            <a:rPr lang="ru-RU" sz="1200" b="1" dirty="0" smtClean="0">
              <a:hlinkClick xmlns:r="http://schemas.openxmlformats.org/officeDocument/2006/relationships" r:id="rId1"/>
            </a:rPr>
            <a:t>Указе Президента от 07.05.2018 № 204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200" b="1" dirty="0" smtClean="0"/>
            <a:t>Следите за выходом перечней. Право утверждать такие перечни предоставлено органам власти до 01.01.2024 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 tooltip="55. До 1 января 2024 года Правительство Российской Федерации, высшие исполнительные органы государственной власти субъектов Российской Федерации, местные администрации вправе утвердить..."/>
            </a:rPr>
            <a:t>ч. 55 ст. 112 Закона № 44-ФЗ</a:t>
          </a:r>
          <a:r>
            <a:rPr lang="ru-RU" sz="1200" b="1" dirty="0" smtClean="0">
              <a:solidFill>
                <a:srgbClr val="00B050"/>
              </a:solidFill>
            </a:rPr>
            <a:t>)</a:t>
          </a:r>
          <a:endParaRPr lang="ru-RU" sz="1200" b="1" dirty="0">
            <a:solidFill>
              <a:srgbClr val="00B050"/>
            </a:solidFill>
          </a:endParaRPr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CD5AE8D5-D554-4352-9776-B7D42AF9DCD9}">
      <dgm:prSet custT="1"/>
      <dgm:spPr/>
      <dgm:t>
        <a:bodyPr/>
        <a:lstStyle/>
        <a:p>
          <a:endParaRPr lang="ru-RU" sz="1200" b="1" dirty="0"/>
        </a:p>
      </dgm:t>
    </dgm:pt>
    <dgm:pt modelId="{14E6B727-4A8B-4BE2-BE0E-668AE8D02A16}" type="parTrans" cxnId="{381EC007-D68D-447E-9144-66EAF43C90CA}">
      <dgm:prSet/>
      <dgm:spPr/>
      <dgm:t>
        <a:bodyPr/>
        <a:lstStyle/>
        <a:p>
          <a:endParaRPr lang="ru-RU"/>
        </a:p>
      </dgm:t>
    </dgm:pt>
    <dgm:pt modelId="{70866894-044E-44BD-A036-E1BF1F635E71}" type="sibTrans" cxnId="{381EC007-D68D-447E-9144-66EAF43C90CA}">
      <dgm:prSet/>
      <dgm:spPr/>
      <dgm:t>
        <a:bodyPr/>
        <a:lstStyle/>
        <a:p>
          <a:endParaRPr lang="ru-RU"/>
        </a:p>
      </dgm:t>
    </dgm:pt>
    <dgm:pt modelId="{49E1FE22-5AC4-4EAD-B3DF-D3EBCC110EFD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50D528B4-758B-49E9-9653-DF0EE87F5AC1}" type="parTrans" cxnId="{85011A56-DEAB-4BFE-B9D9-A233B3B82D2E}">
      <dgm:prSet/>
      <dgm:spPr/>
      <dgm:t>
        <a:bodyPr/>
        <a:lstStyle/>
        <a:p>
          <a:endParaRPr lang="ru-RU"/>
        </a:p>
      </dgm:t>
    </dgm:pt>
    <dgm:pt modelId="{82F2293A-28D3-4BBA-996B-4DAA31CCCC40}" type="sibTrans" cxnId="{85011A56-DEAB-4BFE-B9D9-A233B3B82D2E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EF5891E5-FEC5-48A5-8B6E-E3914DDD93AA}" type="sibTrans" cxnId="{CD3BAE25-7CA4-4376-9EF3-CAFC277D1B59}">
      <dgm:prSet/>
      <dgm:spPr/>
      <dgm:t>
        <a:bodyPr/>
        <a:lstStyle/>
        <a:p>
          <a:endParaRPr lang="ru-RU"/>
        </a:p>
      </dgm:t>
    </dgm:pt>
    <dgm:pt modelId="{BB910FCC-64CF-4E01-B4E7-01AF927542CF}" type="parTrans" cxnId="{CD3BAE25-7CA4-4376-9EF3-CAFC277D1B59}">
      <dgm:prSet/>
      <dgm:spPr/>
      <dgm:t>
        <a:bodyPr/>
        <a:lstStyle/>
        <a:p>
          <a:endParaRPr lang="ru-RU"/>
        </a:p>
      </dgm:t>
    </dgm:pt>
    <dgm:pt modelId="{2161E548-DC6E-4BB2-9DE4-1494C76200D2}">
      <dgm:prSet custT="1"/>
      <dgm:spPr/>
      <dgm:t>
        <a:bodyPr/>
        <a:lstStyle/>
        <a:p>
          <a:r>
            <a:rPr lang="ru-RU" sz="1200" b="1" dirty="0" smtClean="0"/>
            <a:t>строительные работы/реконструкцию/ капремонт;</a:t>
          </a:r>
          <a:endParaRPr lang="ru-RU" sz="1200" b="1" dirty="0"/>
        </a:p>
      </dgm:t>
    </dgm:pt>
    <dgm:pt modelId="{A0746362-7BEC-4EB7-A044-EEEFC8FB16F2}" type="parTrans" cxnId="{AB5D412C-A936-4917-9F59-9DB0E84C16A9}">
      <dgm:prSet/>
      <dgm:spPr/>
      <dgm:t>
        <a:bodyPr/>
        <a:lstStyle/>
        <a:p>
          <a:endParaRPr lang="ru-RU"/>
        </a:p>
      </dgm:t>
    </dgm:pt>
    <dgm:pt modelId="{C9A76D6A-F5F8-4D50-BC9B-4F4AA76FEBEF}" type="sibTrans" cxnId="{AB5D412C-A936-4917-9F59-9DB0E84C16A9}">
      <dgm:prSet/>
      <dgm:spPr/>
      <dgm:t>
        <a:bodyPr/>
        <a:lstStyle/>
        <a:p>
          <a:endParaRPr lang="ru-RU"/>
        </a:p>
      </dgm:t>
    </dgm:pt>
    <dgm:pt modelId="{40885A0B-8A12-4CB4-AFE1-FFF1FED2333F}">
      <dgm:prSet custT="1"/>
      <dgm:spPr/>
      <dgm:t>
        <a:bodyPr/>
        <a:lstStyle/>
        <a:p>
          <a:r>
            <a:rPr lang="ru-RU" sz="1200" b="1" dirty="0" smtClean="0"/>
            <a:t>инженерные изыскания;</a:t>
          </a:r>
          <a:endParaRPr lang="ru-RU" sz="1200" b="1" dirty="0"/>
        </a:p>
      </dgm:t>
    </dgm:pt>
    <dgm:pt modelId="{E5630905-D09F-486E-91DB-621B26617AD8}" type="parTrans" cxnId="{167DEA50-78FD-47FD-9DFF-29CE896F6B73}">
      <dgm:prSet/>
      <dgm:spPr/>
      <dgm:t>
        <a:bodyPr/>
        <a:lstStyle/>
        <a:p>
          <a:endParaRPr lang="ru-RU"/>
        </a:p>
      </dgm:t>
    </dgm:pt>
    <dgm:pt modelId="{FE4D9830-A8AB-44E3-84B6-381C2D4EE7DA}" type="sibTrans" cxnId="{167DEA50-78FD-47FD-9DFF-29CE896F6B73}">
      <dgm:prSet/>
      <dgm:spPr/>
      <dgm:t>
        <a:bodyPr/>
        <a:lstStyle/>
        <a:p>
          <a:endParaRPr lang="ru-RU"/>
        </a:p>
      </dgm:t>
    </dgm:pt>
    <dgm:pt modelId="{AE0B636B-4268-4C19-9D0C-029DB2797A83}">
      <dgm:prSet custT="1"/>
      <dgm:spPr/>
      <dgm:t>
        <a:bodyPr/>
        <a:lstStyle/>
        <a:p>
          <a:r>
            <a:rPr lang="ru-RU" sz="1200" b="1" dirty="0" smtClean="0"/>
            <a:t>проектные работы;</a:t>
          </a:r>
          <a:endParaRPr lang="ru-RU" sz="1200" b="1" dirty="0"/>
        </a:p>
      </dgm:t>
    </dgm:pt>
    <dgm:pt modelId="{25C43BC8-548E-4F96-B71A-6FC80CA58D84}" type="parTrans" cxnId="{86B7B15E-1A18-4A00-BCEE-7B83F1251195}">
      <dgm:prSet/>
      <dgm:spPr/>
      <dgm:t>
        <a:bodyPr/>
        <a:lstStyle/>
        <a:p>
          <a:endParaRPr lang="ru-RU"/>
        </a:p>
      </dgm:t>
    </dgm:pt>
    <dgm:pt modelId="{2F8EA642-02C3-43F9-91EB-168345F22739}" type="sibTrans" cxnId="{86B7B15E-1A18-4A00-BCEE-7B83F1251195}">
      <dgm:prSet/>
      <dgm:spPr/>
      <dgm:t>
        <a:bodyPr/>
        <a:lstStyle/>
        <a:p>
          <a:endParaRPr lang="ru-RU"/>
        </a:p>
      </dgm:t>
    </dgm:pt>
    <dgm:pt modelId="{E17FCCE1-468C-4C96-B719-4409584AB4FA}">
      <dgm:prSet custT="1"/>
      <dgm:spPr/>
      <dgm:t>
        <a:bodyPr/>
        <a:lstStyle/>
        <a:p>
          <a:r>
            <a:rPr lang="ru-RU" sz="1200" b="1" dirty="0" smtClean="0"/>
            <a:t>оборудование; </a:t>
          </a:r>
          <a:endParaRPr lang="ru-RU" sz="1200" b="1" spc="0" dirty="0"/>
        </a:p>
      </dgm:t>
    </dgm:pt>
    <dgm:pt modelId="{506BEC09-0F50-4430-90F7-5B522991C1FE}" type="parTrans" cxnId="{179B5C4B-9E21-4305-A0B0-8A15E7D3A845}">
      <dgm:prSet/>
      <dgm:spPr/>
      <dgm:t>
        <a:bodyPr/>
        <a:lstStyle/>
        <a:p>
          <a:endParaRPr lang="ru-RU"/>
        </a:p>
      </dgm:t>
    </dgm:pt>
    <dgm:pt modelId="{09F6C7EF-19EE-4249-9CE1-F403A67D10DD}" type="sibTrans" cxnId="{179B5C4B-9E21-4305-A0B0-8A15E7D3A845}">
      <dgm:prSet/>
      <dgm:spPr/>
      <dgm:t>
        <a:bodyPr/>
        <a:lstStyle/>
        <a:p>
          <a:endParaRPr lang="ru-RU"/>
        </a:p>
      </dgm:t>
    </dgm:pt>
    <dgm:pt modelId="{FDF456D7-EFCB-4E0D-9CF9-1723637387C3}">
      <dgm:prSet custT="1"/>
      <dgm:spPr/>
      <dgm:t>
        <a:bodyPr/>
        <a:lstStyle/>
        <a:p>
          <a:r>
            <a:rPr lang="ru-RU" sz="1200" b="1" spc="0" dirty="0" smtClean="0"/>
            <a:t>можно проводить в отношении любых объектов, перечень которых вправе утверждать Правительство, исполнительные органы регионов и местные администрации​​​​​​ </a:t>
          </a:r>
          <a:r>
            <a:rPr lang="ru-RU" sz="1200" b="1" spc="0" dirty="0" smtClean="0">
              <a:solidFill>
                <a:srgbClr val="00B050"/>
              </a:solidFill>
            </a:rPr>
            <a:t>(</a:t>
          </a:r>
          <a:r>
            <a:rPr lang="ru-RU" sz="1200" b="1" spc="0" dirty="0" err="1" smtClean="0">
              <a:solidFill>
                <a:srgbClr val="00B050"/>
              </a:solidFill>
              <a:hlinkClick xmlns:r="http://schemas.openxmlformats.org/officeDocument/2006/relationships" r:id="rId1"/>
            </a:rPr>
            <a:t>подп</a:t>
          </a:r>
          <a:r>
            <a:rPr lang="ru-RU" sz="1200" b="1" spc="0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. «б» п. 6 ст. 11 Закона от 01.04.2020 № 98-ФЗ</a:t>
          </a:r>
          <a:r>
            <a:rPr lang="ru-RU" sz="1200" b="1" spc="0" dirty="0" smtClean="0">
              <a:solidFill>
                <a:srgbClr val="00B050"/>
              </a:solidFill>
            </a:rPr>
            <a:t>)</a:t>
          </a:r>
          <a:endParaRPr lang="ru-RU" sz="1200" b="1" spc="0" dirty="0"/>
        </a:p>
      </dgm:t>
    </dgm:pt>
    <dgm:pt modelId="{5B455283-248C-4293-A1A0-2FF7957D2F74}" type="parTrans" cxnId="{FD0D2F80-01A8-44BC-A954-E22A9C91BFB0}">
      <dgm:prSet/>
      <dgm:spPr/>
    </dgm:pt>
    <dgm:pt modelId="{471708A0-AC51-4C65-8DE5-083E1181C433}" type="sibTrans" cxnId="{FD0D2F80-01A8-44BC-A954-E22A9C91BFB0}">
      <dgm:prSet/>
      <dgm:spPr/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 custLinFactNeighborX="119" custLinFactNeighborY="9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0D2F80-01A8-44BC-A954-E22A9C91BFB0}" srcId="{C6DDBF0C-A9CA-4F0E-B575-65DD9F0F909B}" destId="{FDF456D7-EFCB-4E0D-9CF9-1723637387C3}" srcOrd="1" destOrd="0" parTransId="{5B455283-248C-4293-A1A0-2FF7957D2F74}" sibTransId="{471708A0-AC51-4C65-8DE5-083E1181C433}"/>
    <dgm:cxn modelId="{381EC007-D68D-447E-9144-66EAF43C90CA}" srcId="{05CFAA44-E32D-4BD2-AF82-339CD6BF096E}" destId="{CD5AE8D5-D554-4352-9776-B7D42AF9DCD9}" srcOrd="1" destOrd="0" parTransId="{14E6B727-4A8B-4BE2-BE0E-668AE8D02A16}" sibTransId="{70866894-044E-44BD-A036-E1BF1F635E71}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DC2134D0-8420-4571-9CCC-1761A67DB096}" type="presOf" srcId="{49E1FE22-5AC4-4EAD-B3DF-D3EBCC110EFD}" destId="{972F4F9D-0E54-4AC0-B3EF-E43CA1F8C765}" srcOrd="0" destOrd="1" presId="urn:microsoft.com/office/officeart/2005/8/layout/hList1"/>
    <dgm:cxn modelId="{86B7B15E-1A18-4A00-BCEE-7B83F1251195}" srcId="{5BE37405-A9E1-4F62-99C0-11985C5A2F36}" destId="{AE0B636B-4268-4C19-9D0C-029DB2797A83}" srcOrd="2" destOrd="0" parTransId="{25C43BC8-548E-4F96-B71A-6FC80CA58D84}" sibTransId="{2F8EA642-02C3-43F9-91EB-168345F22739}"/>
    <dgm:cxn modelId="{90DC24E5-6368-44CB-8F18-96AA66FBBDD2}" type="presOf" srcId="{BC61D059-CEBC-4213-86E2-707AFBA4AA40}" destId="{07C1D395-FF6E-4BF7-BF3D-2FD96FCB5994}" srcOrd="0" destOrd="0" presId="urn:microsoft.com/office/officeart/2005/8/layout/hList1"/>
    <dgm:cxn modelId="{17C908A3-16DD-4BBD-A9D0-ECBD88D1DC7C}" type="presOf" srcId="{E17FCCE1-468C-4C96-B719-4409584AB4FA}" destId="{C857A5FE-343E-476C-B47E-866B585C28B5}" srcOrd="0" destOrd="4" presId="urn:microsoft.com/office/officeart/2005/8/layout/hList1"/>
    <dgm:cxn modelId="{8C470D09-65B2-4D9A-A6EB-94E54C453C7F}" type="presOf" srcId="{FDF456D7-EFCB-4E0D-9CF9-1723637387C3}" destId="{C857A5FE-343E-476C-B47E-866B585C28B5}" srcOrd="0" destOrd="5" presId="urn:microsoft.com/office/officeart/2005/8/layout/hList1"/>
    <dgm:cxn modelId="{CD3BAE25-7CA4-4376-9EF3-CAFC277D1B59}" srcId="{0F8FE35B-1259-440B-8509-708F5317B5B2}" destId="{0BD8E972-AE2F-481A-85A9-CE01947001ED}" srcOrd="2" destOrd="0" parTransId="{BB910FCC-64CF-4E01-B4E7-01AF927542CF}" sibTransId="{EF5891E5-FEC5-48A5-8B6E-E3914DDD93AA}"/>
    <dgm:cxn modelId="{F2993598-4FE4-4559-A8B3-E07151C1B5D3}" type="presOf" srcId="{C6DDBF0C-A9CA-4F0E-B575-65DD9F0F909B}" destId="{41AE809B-0D05-4E88-9E15-9ED4760E65E6}" srcOrd="0" destOrd="0" presId="urn:microsoft.com/office/officeart/2005/8/layout/hList1"/>
    <dgm:cxn modelId="{6810B328-0719-4930-BC22-D68D555381CA}" type="presOf" srcId="{0BD8E972-AE2F-481A-85A9-CE01947001ED}" destId="{972F4F9D-0E54-4AC0-B3EF-E43CA1F8C765}" srcOrd="0" destOrd="2" presId="urn:microsoft.com/office/officeart/2005/8/layout/hList1"/>
    <dgm:cxn modelId="{46D445A5-4309-405D-AA54-5DEDD2C12EC0}" type="presOf" srcId="{CD5AE8D5-D554-4352-9776-B7D42AF9DCD9}" destId="{07C1D395-FF6E-4BF7-BF3D-2FD96FCB5994}" srcOrd="0" destOrd="1" presId="urn:microsoft.com/office/officeart/2005/8/layout/hList1"/>
    <dgm:cxn modelId="{7D57B8DE-497A-4491-9D74-074A3F7245E8}" type="presOf" srcId="{0F8FE35B-1259-440B-8509-708F5317B5B2}" destId="{F4CBA954-F6A2-481C-8014-B3B841382A25}" srcOrd="0" destOrd="0" presId="urn:microsoft.com/office/officeart/2005/8/layout/hList1"/>
    <dgm:cxn modelId="{7AB36C9A-03C7-4452-9844-206F915B1944}" type="presOf" srcId="{0F9D75FB-4C5B-4D47-939E-ED1D3A5E1543}" destId="{54ED7B06-5044-4C7E-BD19-FC7E2019E9CC}" srcOrd="0" destOrd="0" presId="urn:microsoft.com/office/officeart/2005/8/layout/hList1"/>
    <dgm:cxn modelId="{179B5C4B-9E21-4305-A0B0-8A15E7D3A845}" srcId="{5BE37405-A9E1-4F62-99C0-11985C5A2F36}" destId="{E17FCCE1-468C-4C96-B719-4409584AB4FA}" srcOrd="3" destOrd="0" parTransId="{506BEC09-0F50-4430-90F7-5B522991C1FE}" sibTransId="{09F6C7EF-19EE-4249-9CE1-F403A67D10DD}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AB5D412C-A936-4917-9F59-9DB0E84C16A9}" srcId="{5BE37405-A9E1-4F62-99C0-11985C5A2F36}" destId="{2161E548-DC6E-4BB2-9DE4-1494C76200D2}" srcOrd="0" destOrd="0" parTransId="{A0746362-7BEC-4EB7-A044-EEEFC8FB16F2}" sibTransId="{C9A76D6A-F5F8-4D50-BC9B-4F4AA76FEBEF}"/>
    <dgm:cxn modelId="{0CD7DA33-00DC-421C-B3A9-973FE5A2CEDF}" type="presOf" srcId="{AE0B636B-4268-4C19-9D0C-029DB2797A83}" destId="{C857A5FE-343E-476C-B47E-866B585C28B5}" srcOrd="0" destOrd="3" presId="urn:microsoft.com/office/officeart/2005/8/layout/hList1"/>
    <dgm:cxn modelId="{167DEA50-78FD-47FD-9DFF-29CE896F6B73}" srcId="{5BE37405-A9E1-4F62-99C0-11985C5A2F36}" destId="{40885A0B-8A12-4CB4-AFE1-FFF1FED2333F}" srcOrd="1" destOrd="0" parTransId="{E5630905-D09F-486E-91DB-621B26617AD8}" sibTransId="{FE4D9830-A8AB-44E3-84B6-381C2D4EE7DA}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FF152647-E816-46EE-A653-DD85BD2569B2}" type="presOf" srcId="{40885A0B-8A12-4CB4-AFE1-FFF1FED2333F}" destId="{C857A5FE-343E-476C-B47E-866B585C28B5}" srcOrd="0" destOrd="2" presId="urn:microsoft.com/office/officeart/2005/8/layout/hList1"/>
    <dgm:cxn modelId="{85011A56-DEAB-4BFE-B9D9-A233B3B82D2E}" srcId="{0F8FE35B-1259-440B-8509-708F5317B5B2}" destId="{49E1FE22-5AC4-4EAD-B3DF-D3EBCC110EFD}" srcOrd="1" destOrd="0" parTransId="{50D528B4-758B-49E9-9653-DF0EE87F5AC1}" sibTransId="{82F2293A-28D3-4BBA-996B-4DAA31CCCC40}"/>
    <dgm:cxn modelId="{3E51EB1E-3970-4288-9D82-E2E5799DB77D}" type="presOf" srcId="{2161E548-DC6E-4BB2-9DE4-1494C76200D2}" destId="{C857A5FE-343E-476C-B47E-866B585C28B5}" srcOrd="0" destOrd="1" presId="urn:microsoft.com/office/officeart/2005/8/layout/hList1"/>
    <dgm:cxn modelId="{FA397708-3E74-4CBC-99D9-BE526165FE76}" type="presOf" srcId="{05CFAA44-E32D-4BD2-AF82-339CD6BF096E}" destId="{0EA78252-CE7A-46DF-A404-EC58483752D4}" srcOrd="0" destOrd="0" presId="urn:microsoft.com/office/officeart/2005/8/layout/hList1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2FF57166-1293-4EC2-A843-ADA48C251C26}" type="presOf" srcId="{4F6DA9C8-D7EB-4E77-A232-857E2CBEE22F}" destId="{972F4F9D-0E54-4AC0-B3EF-E43CA1F8C765}" srcOrd="0" destOrd="0" presId="urn:microsoft.com/office/officeart/2005/8/layout/hList1"/>
    <dgm:cxn modelId="{6AB80141-2C7B-42AD-8D97-AE985B405530}" type="presOf" srcId="{5BE37405-A9E1-4F62-99C0-11985C5A2F36}" destId="{C857A5FE-343E-476C-B47E-866B585C28B5}" srcOrd="0" destOrd="0" presId="urn:microsoft.com/office/officeart/2005/8/layout/hList1"/>
    <dgm:cxn modelId="{AA704184-D0D5-41BF-A921-AF798AB6FE0B}" type="presParOf" srcId="{54ED7B06-5044-4C7E-BD19-FC7E2019E9CC}" destId="{203C2E89-3C83-43A0-8656-D705C69CF273}" srcOrd="0" destOrd="0" presId="urn:microsoft.com/office/officeart/2005/8/layout/hList1"/>
    <dgm:cxn modelId="{45DDA170-28B6-494C-B1C9-758394985019}" type="presParOf" srcId="{203C2E89-3C83-43A0-8656-D705C69CF273}" destId="{41AE809B-0D05-4E88-9E15-9ED4760E65E6}" srcOrd="0" destOrd="0" presId="urn:microsoft.com/office/officeart/2005/8/layout/hList1"/>
    <dgm:cxn modelId="{7C37C0ED-BD75-4694-86EE-0D1CE32E351C}" type="presParOf" srcId="{203C2E89-3C83-43A0-8656-D705C69CF273}" destId="{C857A5FE-343E-476C-B47E-866B585C28B5}" srcOrd="1" destOrd="0" presId="urn:microsoft.com/office/officeart/2005/8/layout/hList1"/>
    <dgm:cxn modelId="{D80EDAF0-7515-4898-88AF-9E19CD7DEF6C}" type="presParOf" srcId="{54ED7B06-5044-4C7E-BD19-FC7E2019E9CC}" destId="{FC792244-BAF3-4A0B-AF52-154B8CD208F4}" srcOrd="1" destOrd="0" presId="urn:microsoft.com/office/officeart/2005/8/layout/hList1"/>
    <dgm:cxn modelId="{12CF7442-5609-4F7F-A802-EA0CD8D30252}" type="presParOf" srcId="{54ED7B06-5044-4C7E-BD19-FC7E2019E9CC}" destId="{9D7A6583-33B1-4D88-BEC9-E1AA35F64000}" srcOrd="2" destOrd="0" presId="urn:microsoft.com/office/officeart/2005/8/layout/hList1"/>
    <dgm:cxn modelId="{83D4B400-1D25-4B23-B4BF-7A336360D027}" type="presParOf" srcId="{9D7A6583-33B1-4D88-BEC9-E1AA35F64000}" destId="{0EA78252-CE7A-46DF-A404-EC58483752D4}" srcOrd="0" destOrd="0" presId="urn:microsoft.com/office/officeart/2005/8/layout/hList1"/>
    <dgm:cxn modelId="{238FF228-BAE9-4203-90F6-08780169A0A8}" type="presParOf" srcId="{9D7A6583-33B1-4D88-BEC9-E1AA35F64000}" destId="{07C1D395-FF6E-4BF7-BF3D-2FD96FCB5994}" srcOrd="1" destOrd="0" presId="urn:microsoft.com/office/officeart/2005/8/layout/hList1"/>
    <dgm:cxn modelId="{1A0C10B5-B624-4C1F-947D-D63C7ECF0EC9}" type="presParOf" srcId="{54ED7B06-5044-4C7E-BD19-FC7E2019E9CC}" destId="{986A29F3-BD9E-421E-9ED4-DD43417E7C4B}" srcOrd="3" destOrd="0" presId="urn:microsoft.com/office/officeart/2005/8/layout/hList1"/>
    <dgm:cxn modelId="{538F6741-3D7F-4EC0-AE0E-46A453694B2E}" type="presParOf" srcId="{54ED7B06-5044-4C7E-BD19-FC7E2019E9CC}" destId="{EAB62B5E-6BCD-49B9-A70C-C80590805290}" srcOrd="4" destOrd="0" presId="urn:microsoft.com/office/officeart/2005/8/layout/hList1"/>
    <dgm:cxn modelId="{A03768F6-490B-4429-B95E-02634F627313}" type="presParOf" srcId="{EAB62B5E-6BCD-49B9-A70C-C80590805290}" destId="{F4CBA954-F6A2-481C-8014-B3B841382A25}" srcOrd="0" destOrd="0" presId="urn:microsoft.com/office/officeart/2005/8/layout/hList1"/>
    <dgm:cxn modelId="{A6B60443-A20C-4C81-AE98-44084510A611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Разрешили закупать любое оборудование совместно со строительными работами/реконструкцией/капремонтом, если оно предусмотрено проектной документацией 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hlinkClick xmlns:r="http://schemas.openxmlformats.org/officeDocument/2006/relationships" r:id="rId1" tooltip="57. В случае, если проектной документацией объекта капитального строительства предусмотрено оборудование, необходимое для обеспечения эксплуатации такого объекта, предметом указанного..."/>
            </a:rPr>
            <a:t>ч. 57</a:t>
          </a:r>
          <a:r>
            <a:rPr lang="ru-RU" sz="1200" b="1" dirty="0" smtClean="0"/>
            <a:t> ст. 112, </a:t>
          </a:r>
          <a:r>
            <a:rPr lang="ru-RU" sz="1200" b="1" dirty="0" smtClean="0">
              <a:hlinkClick xmlns:r="http://schemas.openxmlformats.org/officeDocument/2006/relationships" r:id="rId1" tooltip="3) стоимость поставки предусмотренного проектной документацией объекта капитального строительства оборудования, необходимого для обеспечения эксплуатации такого объекта капитального..."/>
            </a:rPr>
            <a:t>п. 3</a:t>
          </a:r>
          <a:r>
            <a:rPr lang="ru-RU" sz="1200" b="1" dirty="0" smtClean="0"/>
            <a:t> ч. 61 ст. 112 Закона № 44-ФЗ, </a:t>
          </a:r>
          <a:r>
            <a:rPr lang="ru-RU" sz="1200" b="1" dirty="0" err="1" smtClean="0"/>
            <a:t>подп</a:t>
          </a:r>
          <a:r>
            <a:rPr lang="ru-RU" sz="1200" b="1" dirty="0" smtClean="0"/>
            <a:t>. «</a:t>
          </a:r>
          <a:r>
            <a:rPr lang="ru-RU" sz="1200" b="1" dirty="0" smtClean="0">
              <a:hlinkClick xmlns:r="http://schemas.openxmlformats.org/officeDocument/2006/relationships" r:id="rId1"/>
            </a:rPr>
            <a:t>в</a:t>
          </a:r>
          <a:r>
            <a:rPr lang="ru-RU" sz="1200" b="1" dirty="0" smtClean="0"/>
            <a:t>», </a:t>
          </a:r>
          <a:r>
            <a:rPr lang="ru-RU" sz="1200" b="1" dirty="0" smtClean="0">
              <a:hlinkClick xmlns:r="http://schemas.openxmlformats.org/officeDocument/2006/relationships" r:id="rId1" tooltip="г) в пункте 3 части 61 слово &quot;медицинского"/>
            </a:rPr>
            <a:t>«г» п. 6 ст. 11 Закона от 01.04.2020 № 98-ФЗ)</a:t>
          </a:r>
          <a:endParaRPr lang="ru-RU" sz="1200" b="1" dirty="0" smtClean="0"/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Раньше закупить совместно со строительством/ реконструкцией/капремонтом разрешали только </a:t>
          </a:r>
          <a:r>
            <a:rPr lang="ru-RU" sz="1200" b="1" dirty="0" err="1" smtClean="0"/>
            <a:t>медоборудование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200" b="1" dirty="0" smtClean="0"/>
            <a:t>В </a:t>
          </a:r>
          <a:r>
            <a:rPr lang="ru-RU" sz="1200" b="1" dirty="0" smtClean="0">
              <a:hlinkClick xmlns:r="http://schemas.openxmlformats.org/officeDocument/2006/relationships" r:id="rId1"/>
            </a:rPr>
            <a:t>контракт</a:t>
          </a:r>
          <a:r>
            <a:rPr lang="ru-RU" sz="1200" b="1" dirty="0" smtClean="0"/>
            <a:t> обязательно  включайте стоимость поставки оборудования</a:t>
          </a:r>
          <a:endParaRPr lang="ru-RU" sz="1200" b="1" dirty="0">
            <a:solidFill>
              <a:srgbClr val="00B050"/>
            </a:solidFill>
          </a:endParaRPr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CD5AE8D5-D554-4352-9776-B7D42AF9DCD9}">
      <dgm:prSet custT="1"/>
      <dgm:spPr/>
      <dgm:t>
        <a:bodyPr/>
        <a:lstStyle/>
        <a:p>
          <a:endParaRPr lang="ru-RU" sz="1200" b="1" dirty="0"/>
        </a:p>
      </dgm:t>
    </dgm:pt>
    <dgm:pt modelId="{14E6B727-4A8B-4BE2-BE0E-668AE8D02A16}" type="parTrans" cxnId="{381EC007-D68D-447E-9144-66EAF43C90CA}">
      <dgm:prSet/>
      <dgm:spPr/>
      <dgm:t>
        <a:bodyPr/>
        <a:lstStyle/>
        <a:p>
          <a:endParaRPr lang="ru-RU"/>
        </a:p>
      </dgm:t>
    </dgm:pt>
    <dgm:pt modelId="{70866894-044E-44BD-A036-E1BF1F635E71}" type="sibTrans" cxnId="{381EC007-D68D-447E-9144-66EAF43C90CA}">
      <dgm:prSet/>
      <dgm:spPr/>
      <dgm:t>
        <a:bodyPr/>
        <a:lstStyle/>
        <a:p>
          <a:endParaRPr lang="ru-RU"/>
        </a:p>
      </dgm:t>
    </dgm:pt>
    <dgm:pt modelId="{49E1FE22-5AC4-4EAD-B3DF-D3EBCC110EFD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50D528B4-758B-49E9-9653-DF0EE87F5AC1}" type="parTrans" cxnId="{85011A56-DEAB-4BFE-B9D9-A233B3B82D2E}">
      <dgm:prSet/>
      <dgm:spPr/>
      <dgm:t>
        <a:bodyPr/>
        <a:lstStyle/>
        <a:p>
          <a:endParaRPr lang="ru-RU"/>
        </a:p>
      </dgm:t>
    </dgm:pt>
    <dgm:pt modelId="{82F2293A-28D3-4BBA-996B-4DAA31CCCC40}" type="sibTrans" cxnId="{85011A56-DEAB-4BFE-B9D9-A233B3B82D2E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EF5891E5-FEC5-48A5-8B6E-E3914DDD93AA}" type="sibTrans" cxnId="{CD3BAE25-7CA4-4376-9EF3-CAFC277D1B59}">
      <dgm:prSet/>
      <dgm:spPr/>
      <dgm:t>
        <a:bodyPr/>
        <a:lstStyle/>
        <a:p>
          <a:endParaRPr lang="ru-RU"/>
        </a:p>
      </dgm:t>
    </dgm:pt>
    <dgm:pt modelId="{BB910FCC-64CF-4E01-B4E7-01AF927542CF}" type="parTrans" cxnId="{CD3BAE25-7CA4-4376-9EF3-CAFC277D1B59}">
      <dgm:prSet/>
      <dgm:spPr/>
      <dgm:t>
        <a:bodyPr/>
        <a:lstStyle/>
        <a:p>
          <a:endParaRPr lang="ru-RU"/>
        </a:p>
      </dgm:t>
    </dgm:pt>
    <dgm:pt modelId="{2630F7EE-C657-4AF0-B913-D44311B95D94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621B1EF8-FAB2-4E48-99C5-1A02CF46B76F}" type="parTrans" cxnId="{4D0D4CEB-2D04-4AAD-8C2A-323C066EF30B}">
      <dgm:prSet/>
      <dgm:spPr/>
      <dgm:t>
        <a:bodyPr/>
        <a:lstStyle/>
        <a:p>
          <a:endParaRPr lang="ru-RU"/>
        </a:p>
      </dgm:t>
    </dgm:pt>
    <dgm:pt modelId="{FC242389-109F-4448-A67D-1CF1819AD582}" type="sibTrans" cxnId="{4D0D4CEB-2D04-4AAD-8C2A-323C066EF30B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 custLinFactNeighborX="119" custLinFactNeighborY="9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C92DCE8-8915-473A-9BA3-C7503D4A2DEF}" type="presOf" srcId="{CD5AE8D5-D554-4352-9776-B7D42AF9DCD9}" destId="{07C1D395-FF6E-4BF7-BF3D-2FD96FCB5994}" srcOrd="0" destOrd="1" presId="urn:microsoft.com/office/officeart/2005/8/layout/hList1"/>
    <dgm:cxn modelId="{381EC007-D68D-447E-9144-66EAF43C90CA}" srcId="{05CFAA44-E32D-4BD2-AF82-339CD6BF096E}" destId="{CD5AE8D5-D554-4352-9776-B7D42AF9DCD9}" srcOrd="1" destOrd="0" parTransId="{14E6B727-4A8B-4BE2-BE0E-668AE8D02A16}" sibTransId="{70866894-044E-44BD-A036-E1BF1F635E71}"/>
    <dgm:cxn modelId="{4D0D4CEB-2D04-4AAD-8C2A-323C066EF30B}" srcId="{C6DDBF0C-A9CA-4F0E-B575-65DD9F0F909B}" destId="{2630F7EE-C657-4AF0-B913-D44311B95D94}" srcOrd="1" destOrd="0" parTransId="{621B1EF8-FAB2-4E48-99C5-1A02CF46B76F}" sibTransId="{FC242389-109F-4448-A67D-1CF1819AD582}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6F99058B-D5EA-424C-A292-467B58F81772}" type="presOf" srcId="{4F6DA9C8-D7EB-4E77-A232-857E2CBEE22F}" destId="{972F4F9D-0E54-4AC0-B3EF-E43CA1F8C765}" srcOrd="0" destOrd="0" presId="urn:microsoft.com/office/officeart/2005/8/layout/hList1"/>
    <dgm:cxn modelId="{3249CB56-BF5D-4896-8200-7EA1B9DBD501}" type="presOf" srcId="{0BD8E972-AE2F-481A-85A9-CE01947001ED}" destId="{972F4F9D-0E54-4AC0-B3EF-E43CA1F8C765}" srcOrd="0" destOrd="2" presId="urn:microsoft.com/office/officeart/2005/8/layout/hList1"/>
    <dgm:cxn modelId="{CD3BAE25-7CA4-4376-9EF3-CAFC277D1B59}" srcId="{0F8FE35B-1259-440B-8509-708F5317B5B2}" destId="{0BD8E972-AE2F-481A-85A9-CE01947001ED}" srcOrd="2" destOrd="0" parTransId="{BB910FCC-64CF-4E01-B4E7-01AF927542CF}" sibTransId="{EF5891E5-FEC5-48A5-8B6E-E3914DDD93AA}"/>
    <dgm:cxn modelId="{3DC6E4F2-2960-4EF0-A5DE-1A4A60528220}" type="presOf" srcId="{05CFAA44-E32D-4BD2-AF82-339CD6BF096E}" destId="{0EA78252-CE7A-46DF-A404-EC58483752D4}" srcOrd="0" destOrd="0" presId="urn:microsoft.com/office/officeart/2005/8/layout/hList1"/>
    <dgm:cxn modelId="{B123953E-E083-44DD-B5C3-2FFCEE25A1FF}" type="presOf" srcId="{0F8FE35B-1259-440B-8509-708F5317B5B2}" destId="{F4CBA954-F6A2-481C-8014-B3B841382A25}" srcOrd="0" destOrd="0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5CE66EC0-6357-4F8B-A164-BB3E79598D13}" type="presOf" srcId="{0F9D75FB-4C5B-4D47-939E-ED1D3A5E1543}" destId="{54ED7B06-5044-4C7E-BD19-FC7E2019E9CC}" srcOrd="0" destOrd="0" presId="urn:microsoft.com/office/officeart/2005/8/layout/hList1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EF9850A0-C25D-4F31-8831-EF0008A97A36}" type="presOf" srcId="{2630F7EE-C657-4AF0-B913-D44311B95D94}" destId="{C857A5FE-343E-476C-B47E-866B585C28B5}" srcOrd="0" destOrd="1" presId="urn:microsoft.com/office/officeart/2005/8/layout/hList1"/>
    <dgm:cxn modelId="{2E778121-603B-4814-A5E1-C2436513907A}" type="presOf" srcId="{BC61D059-CEBC-4213-86E2-707AFBA4AA40}" destId="{07C1D395-FF6E-4BF7-BF3D-2FD96FCB5994}" srcOrd="0" destOrd="0" presId="urn:microsoft.com/office/officeart/2005/8/layout/hList1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A2606FD6-C335-49D4-9852-2F3EC4C39BA6}" type="presOf" srcId="{C6DDBF0C-A9CA-4F0E-B575-65DD9F0F909B}" destId="{41AE809B-0D05-4E88-9E15-9ED4760E65E6}" srcOrd="0" destOrd="0" presId="urn:microsoft.com/office/officeart/2005/8/layout/hList1"/>
    <dgm:cxn modelId="{CC68E1BD-CCB8-4F89-8C1A-5D1A05B2F189}" type="presOf" srcId="{49E1FE22-5AC4-4EAD-B3DF-D3EBCC110EFD}" destId="{972F4F9D-0E54-4AC0-B3EF-E43CA1F8C765}" srcOrd="0" destOrd="1" presId="urn:microsoft.com/office/officeart/2005/8/layout/hList1"/>
    <dgm:cxn modelId="{85011A56-DEAB-4BFE-B9D9-A233B3B82D2E}" srcId="{0F8FE35B-1259-440B-8509-708F5317B5B2}" destId="{49E1FE22-5AC4-4EAD-B3DF-D3EBCC110EFD}" srcOrd="1" destOrd="0" parTransId="{50D528B4-758B-49E9-9653-DF0EE87F5AC1}" sibTransId="{82F2293A-28D3-4BBA-996B-4DAA31CCCC40}"/>
    <dgm:cxn modelId="{84BA5362-EE2C-4063-A673-1190C1E72AC9}" type="presOf" srcId="{5BE37405-A9E1-4F62-99C0-11985C5A2F36}" destId="{C857A5FE-343E-476C-B47E-866B585C28B5}" srcOrd="0" destOrd="0" presId="urn:microsoft.com/office/officeart/2005/8/layout/hList1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B1E3D148-311F-4058-B724-002311C36705}" type="presParOf" srcId="{54ED7B06-5044-4C7E-BD19-FC7E2019E9CC}" destId="{203C2E89-3C83-43A0-8656-D705C69CF273}" srcOrd="0" destOrd="0" presId="urn:microsoft.com/office/officeart/2005/8/layout/hList1"/>
    <dgm:cxn modelId="{374FBE30-E2B6-496B-8DB2-DDB41795D024}" type="presParOf" srcId="{203C2E89-3C83-43A0-8656-D705C69CF273}" destId="{41AE809B-0D05-4E88-9E15-9ED4760E65E6}" srcOrd="0" destOrd="0" presId="urn:microsoft.com/office/officeart/2005/8/layout/hList1"/>
    <dgm:cxn modelId="{5F7E3CC9-9941-40B7-9970-239AE78073C2}" type="presParOf" srcId="{203C2E89-3C83-43A0-8656-D705C69CF273}" destId="{C857A5FE-343E-476C-B47E-866B585C28B5}" srcOrd="1" destOrd="0" presId="urn:microsoft.com/office/officeart/2005/8/layout/hList1"/>
    <dgm:cxn modelId="{69A80896-8F7A-499C-8802-A9462540FE42}" type="presParOf" srcId="{54ED7B06-5044-4C7E-BD19-FC7E2019E9CC}" destId="{FC792244-BAF3-4A0B-AF52-154B8CD208F4}" srcOrd="1" destOrd="0" presId="urn:microsoft.com/office/officeart/2005/8/layout/hList1"/>
    <dgm:cxn modelId="{8C527703-9AA5-4812-90C9-BA44556D7BC7}" type="presParOf" srcId="{54ED7B06-5044-4C7E-BD19-FC7E2019E9CC}" destId="{9D7A6583-33B1-4D88-BEC9-E1AA35F64000}" srcOrd="2" destOrd="0" presId="urn:microsoft.com/office/officeart/2005/8/layout/hList1"/>
    <dgm:cxn modelId="{2ED605A4-1136-4A52-93DF-8C4C83ABBC57}" type="presParOf" srcId="{9D7A6583-33B1-4D88-BEC9-E1AA35F64000}" destId="{0EA78252-CE7A-46DF-A404-EC58483752D4}" srcOrd="0" destOrd="0" presId="urn:microsoft.com/office/officeart/2005/8/layout/hList1"/>
    <dgm:cxn modelId="{AB98C789-8FA7-42E9-966E-E306FF6225DE}" type="presParOf" srcId="{9D7A6583-33B1-4D88-BEC9-E1AA35F64000}" destId="{07C1D395-FF6E-4BF7-BF3D-2FD96FCB5994}" srcOrd="1" destOrd="0" presId="urn:microsoft.com/office/officeart/2005/8/layout/hList1"/>
    <dgm:cxn modelId="{B5562C11-B447-4162-92FA-BA62BF2A6C20}" type="presParOf" srcId="{54ED7B06-5044-4C7E-BD19-FC7E2019E9CC}" destId="{986A29F3-BD9E-421E-9ED4-DD43417E7C4B}" srcOrd="3" destOrd="0" presId="urn:microsoft.com/office/officeart/2005/8/layout/hList1"/>
    <dgm:cxn modelId="{ED0E89AF-34A3-45B8-925E-A453FEE59D59}" type="presParOf" srcId="{54ED7B06-5044-4C7E-BD19-FC7E2019E9CC}" destId="{EAB62B5E-6BCD-49B9-A70C-C80590805290}" srcOrd="4" destOrd="0" presId="urn:microsoft.com/office/officeart/2005/8/layout/hList1"/>
    <dgm:cxn modelId="{B1F7447F-5E77-4952-AFEF-49DCA38EE092}" type="presParOf" srcId="{EAB62B5E-6BCD-49B9-A70C-C80590805290}" destId="{F4CBA954-F6A2-481C-8014-B3B841382A25}" srcOrd="0" destOrd="0" presId="urn:microsoft.com/office/officeart/2005/8/layout/hList1"/>
    <dgm:cxn modelId="{A2D27668-352A-4721-B43F-A7DBD2FC2507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До 31 декабря 2020 года Правительству предоставили право определить дополнительные основания для закупок у единственного поставщика по </a:t>
          </a:r>
          <a:r>
            <a:rPr lang="ru-RU" sz="1200" b="1" dirty="0" smtClean="0">
              <a:hlinkClick xmlns:r="http://schemas.openxmlformats.org/officeDocument/2006/relationships" r:id="rId1" tooltip="1. Закупка у единственного поставщика (подрядчика, исполнителя) может осуществляться заказчиком в следующих случаях: 1) осуществление закупки товара, работы или услуги, которые относятся..."/>
            </a:rPr>
            <a:t>части 1</a:t>
          </a:r>
          <a:r>
            <a:rPr lang="ru-RU" sz="1200" b="1" dirty="0" smtClean="0"/>
            <a:t> статьи 93 Закона № 44-ФЗ и определять порядок таких закупок 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ст. 16 Закона от 01.04.2020 № 98-ФЗ</a:t>
          </a:r>
          <a:r>
            <a:rPr lang="ru-RU" sz="1200" b="1" dirty="0" smtClean="0">
              <a:solidFill>
                <a:srgbClr val="00B050"/>
              </a:solidFill>
            </a:rPr>
            <a:t>)</a:t>
          </a: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endParaRPr lang="ru-RU" sz="1200" b="1" dirty="0">
            <a:solidFill>
              <a:srgbClr val="00B050"/>
            </a:solidFill>
          </a:endParaRPr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49E1FE22-5AC4-4EAD-B3DF-D3EBCC110EFD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50D528B4-758B-49E9-9653-DF0EE87F5AC1}" type="parTrans" cxnId="{85011A56-DEAB-4BFE-B9D9-A233B3B82D2E}">
      <dgm:prSet/>
      <dgm:spPr/>
      <dgm:t>
        <a:bodyPr/>
        <a:lstStyle/>
        <a:p>
          <a:endParaRPr lang="ru-RU"/>
        </a:p>
      </dgm:t>
    </dgm:pt>
    <dgm:pt modelId="{82F2293A-28D3-4BBA-996B-4DAA31CCCC40}" type="sibTrans" cxnId="{85011A56-DEAB-4BFE-B9D9-A233B3B82D2E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EF5891E5-FEC5-48A5-8B6E-E3914DDD93AA}" type="sibTrans" cxnId="{CD3BAE25-7CA4-4376-9EF3-CAFC277D1B59}">
      <dgm:prSet/>
      <dgm:spPr/>
      <dgm:t>
        <a:bodyPr/>
        <a:lstStyle/>
        <a:p>
          <a:endParaRPr lang="ru-RU"/>
        </a:p>
      </dgm:t>
    </dgm:pt>
    <dgm:pt modelId="{BB910FCC-64CF-4E01-B4E7-01AF927542CF}" type="parTrans" cxnId="{CD3BAE25-7CA4-4376-9EF3-CAFC277D1B59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 custLinFactNeighborX="119" custLinFactNeighborY="9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E62EC5-7DC5-4BEA-A27C-773073FF50C3}" type="presOf" srcId="{0F9D75FB-4C5B-4D47-939E-ED1D3A5E1543}" destId="{54ED7B06-5044-4C7E-BD19-FC7E2019E9CC}" srcOrd="0" destOrd="0" presId="urn:microsoft.com/office/officeart/2005/8/layout/hList1"/>
    <dgm:cxn modelId="{CD3BAE25-7CA4-4376-9EF3-CAFC277D1B59}" srcId="{0F8FE35B-1259-440B-8509-708F5317B5B2}" destId="{0BD8E972-AE2F-481A-85A9-CE01947001ED}" srcOrd="2" destOrd="0" parTransId="{BB910FCC-64CF-4E01-B4E7-01AF927542CF}" sibTransId="{EF5891E5-FEC5-48A5-8B6E-E3914DDD93AA}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B8A9CE06-D7D2-486C-97FA-492108348E19}" type="presOf" srcId="{05CFAA44-E32D-4BD2-AF82-339CD6BF096E}" destId="{0EA78252-CE7A-46DF-A404-EC58483752D4}" srcOrd="0" destOrd="0" presId="urn:microsoft.com/office/officeart/2005/8/layout/hList1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EDB5689D-9ED1-4005-A94A-721F0EE4DF15}" type="presOf" srcId="{C6DDBF0C-A9CA-4F0E-B575-65DD9F0F909B}" destId="{41AE809B-0D05-4E88-9E15-9ED4760E65E6}" srcOrd="0" destOrd="0" presId="urn:microsoft.com/office/officeart/2005/8/layout/hList1"/>
    <dgm:cxn modelId="{BC7EA9AB-50BC-417D-A695-302BAE78B713}" type="presOf" srcId="{0BD8E972-AE2F-481A-85A9-CE01947001ED}" destId="{972F4F9D-0E54-4AC0-B3EF-E43CA1F8C765}" srcOrd="0" destOrd="2" presId="urn:microsoft.com/office/officeart/2005/8/layout/hList1"/>
    <dgm:cxn modelId="{E9F793D3-1213-4352-8F21-AE7989690DD8}" type="presOf" srcId="{5BE37405-A9E1-4F62-99C0-11985C5A2F36}" destId="{C857A5FE-343E-476C-B47E-866B585C28B5}" srcOrd="0" destOrd="0" presId="urn:microsoft.com/office/officeart/2005/8/layout/hList1"/>
    <dgm:cxn modelId="{84C27C0D-4C9F-45FD-9F15-B3C398AF6F6A}" type="presOf" srcId="{0F8FE35B-1259-440B-8509-708F5317B5B2}" destId="{F4CBA954-F6A2-481C-8014-B3B841382A25}" srcOrd="0" destOrd="0" presId="urn:microsoft.com/office/officeart/2005/8/layout/hList1"/>
    <dgm:cxn modelId="{85011A56-DEAB-4BFE-B9D9-A233B3B82D2E}" srcId="{0F8FE35B-1259-440B-8509-708F5317B5B2}" destId="{49E1FE22-5AC4-4EAD-B3DF-D3EBCC110EFD}" srcOrd="1" destOrd="0" parTransId="{50D528B4-758B-49E9-9653-DF0EE87F5AC1}" sibTransId="{82F2293A-28D3-4BBA-996B-4DAA31CCCC40}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13574664-665A-436E-8FE1-EB78B41809A1}" type="presOf" srcId="{BC61D059-CEBC-4213-86E2-707AFBA4AA40}" destId="{07C1D395-FF6E-4BF7-BF3D-2FD96FCB5994}" srcOrd="0" destOrd="0" presId="urn:microsoft.com/office/officeart/2005/8/layout/hList1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BEE11881-C8D4-4B23-8DD7-DE52A3B867FC}" type="presOf" srcId="{4F6DA9C8-D7EB-4E77-A232-857E2CBEE22F}" destId="{972F4F9D-0E54-4AC0-B3EF-E43CA1F8C765}" srcOrd="0" destOrd="0" presId="urn:microsoft.com/office/officeart/2005/8/layout/hList1"/>
    <dgm:cxn modelId="{D489A349-A8FF-40FD-B425-4E9BF99A17C1}" type="presOf" srcId="{49E1FE22-5AC4-4EAD-B3DF-D3EBCC110EFD}" destId="{972F4F9D-0E54-4AC0-B3EF-E43CA1F8C765}" srcOrd="0" destOrd="1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675E5A71-E791-4611-9B93-47A4CFC96E44}" type="presParOf" srcId="{54ED7B06-5044-4C7E-BD19-FC7E2019E9CC}" destId="{203C2E89-3C83-43A0-8656-D705C69CF273}" srcOrd="0" destOrd="0" presId="urn:microsoft.com/office/officeart/2005/8/layout/hList1"/>
    <dgm:cxn modelId="{CB0FA250-75D6-4455-ACDB-849F47FE1D0B}" type="presParOf" srcId="{203C2E89-3C83-43A0-8656-D705C69CF273}" destId="{41AE809B-0D05-4E88-9E15-9ED4760E65E6}" srcOrd="0" destOrd="0" presId="urn:microsoft.com/office/officeart/2005/8/layout/hList1"/>
    <dgm:cxn modelId="{554C4750-ECFF-4801-9A97-B5A9BB10769E}" type="presParOf" srcId="{203C2E89-3C83-43A0-8656-D705C69CF273}" destId="{C857A5FE-343E-476C-B47E-866B585C28B5}" srcOrd="1" destOrd="0" presId="urn:microsoft.com/office/officeart/2005/8/layout/hList1"/>
    <dgm:cxn modelId="{6897EED4-C7C4-4CE3-95A8-E09045437BCB}" type="presParOf" srcId="{54ED7B06-5044-4C7E-BD19-FC7E2019E9CC}" destId="{FC792244-BAF3-4A0B-AF52-154B8CD208F4}" srcOrd="1" destOrd="0" presId="urn:microsoft.com/office/officeart/2005/8/layout/hList1"/>
    <dgm:cxn modelId="{312EEA18-C660-472C-9E92-ADECB3697185}" type="presParOf" srcId="{54ED7B06-5044-4C7E-BD19-FC7E2019E9CC}" destId="{9D7A6583-33B1-4D88-BEC9-E1AA35F64000}" srcOrd="2" destOrd="0" presId="urn:microsoft.com/office/officeart/2005/8/layout/hList1"/>
    <dgm:cxn modelId="{43ABDB81-0645-4EF0-B486-0AA3D140B9B6}" type="presParOf" srcId="{9D7A6583-33B1-4D88-BEC9-E1AA35F64000}" destId="{0EA78252-CE7A-46DF-A404-EC58483752D4}" srcOrd="0" destOrd="0" presId="urn:microsoft.com/office/officeart/2005/8/layout/hList1"/>
    <dgm:cxn modelId="{641FCC5F-94F8-45B6-BA11-5931CC1A6703}" type="presParOf" srcId="{9D7A6583-33B1-4D88-BEC9-E1AA35F64000}" destId="{07C1D395-FF6E-4BF7-BF3D-2FD96FCB5994}" srcOrd="1" destOrd="0" presId="urn:microsoft.com/office/officeart/2005/8/layout/hList1"/>
    <dgm:cxn modelId="{0FCC64CB-64D8-4E2B-81DC-8E22BCCDC04A}" type="presParOf" srcId="{54ED7B06-5044-4C7E-BD19-FC7E2019E9CC}" destId="{986A29F3-BD9E-421E-9ED4-DD43417E7C4B}" srcOrd="3" destOrd="0" presId="urn:microsoft.com/office/officeart/2005/8/layout/hList1"/>
    <dgm:cxn modelId="{429B1FA9-C233-4FD6-8D0B-EB17FE74A0DE}" type="presParOf" srcId="{54ED7B06-5044-4C7E-BD19-FC7E2019E9CC}" destId="{EAB62B5E-6BCD-49B9-A70C-C80590805290}" srcOrd="4" destOrd="0" presId="urn:microsoft.com/office/officeart/2005/8/layout/hList1"/>
    <dgm:cxn modelId="{5CFEC3D6-1388-4257-8DA4-3AF892D4F8DD}" type="presParOf" srcId="{EAB62B5E-6BCD-49B9-A70C-C80590805290}" destId="{F4CBA954-F6A2-481C-8014-B3B841382A25}" srcOrd="0" destOrd="0" presId="urn:microsoft.com/office/officeart/2005/8/layout/hList1"/>
    <dgm:cxn modelId="{D8E67707-EC21-46AD-AEEA-C4AB91AB2B8E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Новая цена контракта по </a:t>
          </a:r>
          <a:r>
            <a:rPr lang="ru-RU" sz="1200" b="1" dirty="0" smtClean="0">
              <a:hlinkClick xmlns:r="http://schemas.openxmlformats.org/officeDocument/2006/relationships" r:id="rId1" tooltip="осуществление закупки товара, работы или услуги на сумму, не превышающую ста тысяч рублей."/>
            </a:rPr>
            <a:t>пункту 4</a:t>
          </a:r>
          <a:r>
            <a:rPr lang="ru-RU" sz="1200" b="1" dirty="0" smtClean="0"/>
            <a:t> части 1 статьи 93 Закона № 44-ФЗ  составляет 600 тыс. руб., а доля от общего объема закупок составляет 10 процентов (</a:t>
          </a:r>
          <a:r>
            <a:rPr lang="ru-RU" sz="1200" b="1" dirty="0" smtClean="0">
              <a:hlinkClick xmlns:r="http://schemas.openxmlformats.org/officeDocument/2006/relationships" r:id="rId1"/>
            </a:rPr>
            <a:t>п. 5</a:t>
          </a:r>
          <a:r>
            <a:rPr lang="ru-RU" sz="1200" b="1" dirty="0" smtClean="0"/>
            <a:t> ст. 2 Закона от 24.04.2020 № 124-ФЗ)</a:t>
          </a: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Цена контракта по </a:t>
          </a:r>
          <a:r>
            <a:rPr lang="ru-RU" sz="1200" b="1" dirty="0" smtClean="0">
              <a:hlinkClick xmlns:r="http://schemas.openxmlformats.org/officeDocument/2006/relationships" r:id="rId1" tooltip="осуществление закупки товара, работы или услуги на сумму, не превышающую ста тысяч рублей."/>
            </a:rPr>
            <a:t>пункту 4</a:t>
          </a:r>
          <a:r>
            <a:rPr lang="ru-RU" sz="1200" b="1" dirty="0" smtClean="0"/>
            <a:t> части 1 статьи 93 Закона № 44-ФЗ составляла 300 тыс. руб., а доля от общего объема закупок составляла 5 процентов (</a:t>
          </a:r>
          <a:r>
            <a:rPr lang="ru-RU" sz="1200" b="1" dirty="0" smtClean="0">
              <a:hlinkClick xmlns:r="http://schemas.openxmlformats.org/officeDocument/2006/relationships" r:id="rId1" tooltip="осуществление закупки товара, работы или услуги на сумму, не превышающую ста тысяч рублей."/>
            </a:rPr>
            <a:t>п. 4</a:t>
          </a:r>
          <a:r>
            <a:rPr lang="ru-RU" sz="1200" b="1" dirty="0" smtClean="0"/>
            <a:t> ч. 1 ст. 93 Закона № 44-ФЗ)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200" b="1" dirty="0" smtClean="0"/>
            <a:t>Заключайте контракты с единственным поставщиком по новой, увеличенной цене –  600 тыс. руб., пересчитайте лимит малых закупок в большую сторону</a:t>
          </a:r>
          <a:endParaRPr lang="ru-RU" sz="1200" b="1" dirty="0">
            <a:solidFill>
              <a:srgbClr val="00B050"/>
            </a:solidFill>
          </a:endParaRPr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49E1FE22-5AC4-4EAD-B3DF-D3EBCC110EFD}">
      <dgm:prSet phldrT="[Текст]" custT="1"/>
      <dgm:spPr/>
      <dgm:t>
        <a:bodyPr/>
        <a:lstStyle/>
        <a:p>
          <a:pPr algn="l"/>
          <a:endParaRPr lang="ru-RU" sz="1200" b="1" dirty="0"/>
        </a:p>
      </dgm:t>
    </dgm:pt>
    <dgm:pt modelId="{50D528B4-758B-49E9-9653-DF0EE87F5AC1}" type="parTrans" cxnId="{85011A56-DEAB-4BFE-B9D9-A233B3B82D2E}">
      <dgm:prSet/>
      <dgm:spPr/>
      <dgm:t>
        <a:bodyPr/>
        <a:lstStyle/>
        <a:p>
          <a:endParaRPr lang="ru-RU"/>
        </a:p>
      </dgm:t>
    </dgm:pt>
    <dgm:pt modelId="{82F2293A-28D3-4BBA-996B-4DAA31CCCC40}" type="sibTrans" cxnId="{85011A56-DEAB-4BFE-B9D9-A233B3B82D2E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EF5891E5-FEC5-48A5-8B6E-E3914DDD93AA}" type="sibTrans" cxnId="{CD3BAE25-7CA4-4376-9EF3-CAFC277D1B59}">
      <dgm:prSet/>
      <dgm:spPr/>
      <dgm:t>
        <a:bodyPr/>
        <a:lstStyle/>
        <a:p>
          <a:endParaRPr lang="ru-RU"/>
        </a:p>
      </dgm:t>
    </dgm:pt>
    <dgm:pt modelId="{BB910FCC-64CF-4E01-B4E7-01AF927542CF}" type="parTrans" cxnId="{CD3BAE25-7CA4-4376-9EF3-CAFC277D1B59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 custLinFactNeighborX="119" custLinFactNeighborY="9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3BAE25-7CA4-4376-9EF3-CAFC277D1B59}" srcId="{0F8FE35B-1259-440B-8509-708F5317B5B2}" destId="{0BD8E972-AE2F-481A-85A9-CE01947001ED}" srcOrd="2" destOrd="0" parTransId="{BB910FCC-64CF-4E01-B4E7-01AF927542CF}" sibTransId="{EF5891E5-FEC5-48A5-8B6E-E3914DDD93AA}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C0E98351-08F5-46FE-8043-81183F1982BC}" type="presOf" srcId="{0F9D75FB-4C5B-4D47-939E-ED1D3A5E1543}" destId="{54ED7B06-5044-4C7E-BD19-FC7E2019E9CC}" srcOrd="0" destOrd="0" presId="urn:microsoft.com/office/officeart/2005/8/layout/hList1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A8E15433-9E84-4314-AA30-D43DDF4EFC6C}" type="presOf" srcId="{49E1FE22-5AC4-4EAD-B3DF-D3EBCC110EFD}" destId="{972F4F9D-0E54-4AC0-B3EF-E43CA1F8C765}" srcOrd="0" destOrd="1" presId="urn:microsoft.com/office/officeart/2005/8/layout/hList1"/>
    <dgm:cxn modelId="{3D3DDE30-E3F6-4F53-9E99-321A033CBC62}" type="presOf" srcId="{5BE37405-A9E1-4F62-99C0-11985C5A2F36}" destId="{C857A5FE-343E-476C-B47E-866B585C28B5}" srcOrd="0" destOrd="0" presId="urn:microsoft.com/office/officeart/2005/8/layout/hList1"/>
    <dgm:cxn modelId="{85011A56-DEAB-4BFE-B9D9-A233B3B82D2E}" srcId="{0F8FE35B-1259-440B-8509-708F5317B5B2}" destId="{49E1FE22-5AC4-4EAD-B3DF-D3EBCC110EFD}" srcOrd="1" destOrd="0" parTransId="{50D528B4-758B-49E9-9653-DF0EE87F5AC1}" sibTransId="{82F2293A-28D3-4BBA-996B-4DAA31CCCC40}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7BF4EF9A-E3CA-4796-8E86-AD451C54B359}" type="presOf" srcId="{C6DDBF0C-A9CA-4F0E-B575-65DD9F0F909B}" destId="{41AE809B-0D05-4E88-9E15-9ED4760E65E6}" srcOrd="0" destOrd="0" presId="urn:microsoft.com/office/officeart/2005/8/layout/hList1"/>
    <dgm:cxn modelId="{7D17D773-F83B-4998-AF86-98802A63A513}" type="presOf" srcId="{05CFAA44-E32D-4BD2-AF82-339CD6BF096E}" destId="{0EA78252-CE7A-46DF-A404-EC58483752D4}" srcOrd="0" destOrd="0" presId="urn:microsoft.com/office/officeart/2005/8/layout/hList1"/>
    <dgm:cxn modelId="{A719C3AD-29FF-4D5A-B6EF-62ED7D086CFA}" type="presOf" srcId="{0F8FE35B-1259-440B-8509-708F5317B5B2}" destId="{F4CBA954-F6A2-481C-8014-B3B841382A25}" srcOrd="0" destOrd="0" presId="urn:microsoft.com/office/officeart/2005/8/layout/hList1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F61B0AEC-71EB-47CB-B5A3-0655342896D4}" type="presOf" srcId="{4F6DA9C8-D7EB-4E77-A232-857E2CBEE22F}" destId="{972F4F9D-0E54-4AC0-B3EF-E43CA1F8C765}" srcOrd="0" destOrd="0" presId="urn:microsoft.com/office/officeart/2005/8/layout/hList1"/>
    <dgm:cxn modelId="{1F022E11-A17F-4D11-B2C2-0ACBC0FA4288}" type="presOf" srcId="{BC61D059-CEBC-4213-86E2-707AFBA4AA40}" destId="{07C1D395-FF6E-4BF7-BF3D-2FD96FCB5994}" srcOrd="0" destOrd="0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1E50142A-CA93-4D2C-87AC-BE8887B84409}" type="presOf" srcId="{0BD8E972-AE2F-481A-85A9-CE01947001ED}" destId="{972F4F9D-0E54-4AC0-B3EF-E43CA1F8C765}" srcOrd="0" destOrd="2" presId="urn:microsoft.com/office/officeart/2005/8/layout/hList1"/>
    <dgm:cxn modelId="{B616C61C-BF10-434F-82B1-CEA9C0E1CCDB}" type="presParOf" srcId="{54ED7B06-5044-4C7E-BD19-FC7E2019E9CC}" destId="{203C2E89-3C83-43A0-8656-D705C69CF273}" srcOrd="0" destOrd="0" presId="urn:microsoft.com/office/officeart/2005/8/layout/hList1"/>
    <dgm:cxn modelId="{8E419A8E-BB92-4C08-8CAB-7DB569FB44FB}" type="presParOf" srcId="{203C2E89-3C83-43A0-8656-D705C69CF273}" destId="{41AE809B-0D05-4E88-9E15-9ED4760E65E6}" srcOrd="0" destOrd="0" presId="urn:microsoft.com/office/officeart/2005/8/layout/hList1"/>
    <dgm:cxn modelId="{D5129B62-81D3-42EA-A58C-E8580EE2073C}" type="presParOf" srcId="{203C2E89-3C83-43A0-8656-D705C69CF273}" destId="{C857A5FE-343E-476C-B47E-866B585C28B5}" srcOrd="1" destOrd="0" presId="urn:microsoft.com/office/officeart/2005/8/layout/hList1"/>
    <dgm:cxn modelId="{EB5E9AA8-3840-466B-A768-082E25B2D996}" type="presParOf" srcId="{54ED7B06-5044-4C7E-BD19-FC7E2019E9CC}" destId="{FC792244-BAF3-4A0B-AF52-154B8CD208F4}" srcOrd="1" destOrd="0" presId="urn:microsoft.com/office/officeart/2005/8/layout/hList1"/>
    <dgm:cxn modelId="{040AE054-5411-4110-976E-9522BCEF93C5}" type="presParOf" srcId="{54ED7B06-5044-4C7E-BD19-FC7E2019E9CC}" destId="{9D7A6583-33B1-4D88-BEC9-E1AA35F64000}" srcOrd="2" destOrd="0" presId="urn:microsoft.com/office/officeart/2005/8/layout/hList1"/>
    <dgm:cxn modelId="{65F1A889-A4B3-46A6-B5CE-AB9CC42C59DE}" type="presParOf" srcId="{9D7A6583-33B1-4D88-BEC9-E1AA35F64000}" destId="{0EA78252-CE7A-46DF-A404-EC58483752D4}" srcOrd="0" destOrd="0" presId="urn:microsoft.com/office/officeart/2005/8/layout/hList1"/>
    <dgm:cxn modelId="{0D0E760C-CA7E-480E-976D-A0CB13D1C423}" type="presParOf" srcId="{9D7A6583-33B1-4D88-BEC9-E1AA35F64000}" destId="{07C1D395-FF6E-4BF7-BF3D-2FD96FCB5994}" srcOrd="1" destOrd="0" presId="urn:microsoft.com/office/officeart/2005/8/layout/hList1"/>
    <dgm:cxn modelId="{B2BA31C4-2CE4-4B4F-8E7F-8ED22990FE9D}" type="presParOf" srcId="{54ED7B06-5044-4C7E-BD19-FC7E2019E9CC}" destId="{986A29F3-BD9E-421E-9ED4-DD43417E7C4B}" srcOrd="3" destOrd="0" presId="urn:microsoft.com/office/officeart/2005/8/layout/hList1"/>
    <dgm:cxn modelId="{F54308B6-6B94-43EC-B68D-C2BC1BF28C2C}" type="presParOf" srcId="{54ED7B06-5044-4C7E-BD19-FC7E2019E9CC}" destId="{EAB62B5E-6BCD-49B9-A70C-C80590805290}" srcOrd="4" destOrd="0" presId="urn:microsoft.com/office/officeart/2005/8/layout/hList1"/>
    <dgm:cxn modelId="{721FA5F0-C13C-4A92-81BE-07A9B7B3DAFC}" type="presParOf" srcId="{EAB62B5E-6BCD-49B9-A70C-C80590805290}" destId="{F4CBA954-F6A2-481C-8014-B3B841382A25}" srcOrd="0" destOrd="0" presId="urn:microsoft.com/office/officeart/2005/8/layout/hList1"/>
    <dgm:cxn modelId="{569A6075-1C26-4772-AF6C-460D200BDF57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Заказчики вправе изменить размер аванса по контракту на основании </a:t>
          </a:r>
          <a:r>
            <a:rPr lang="ru-RU" sz="1200" b="1" dirty="0" smtClean="0">
              <a:hlinkClick xmlns:r="http://schemas.openxmlformats.org/officeDocument/2006/relationships" r:id="rId1"/>
            </a:rPr>
            <a:t>части 62</a:t>
          </a:r>
          <a:r>
            <a:rPr lang="ru-RU" sz="1200" b="1" dirty="0" smtClean="0"/>
            <a:t> статьи 112 Закона № 44-ФЗ. Правило действует на контракты, которыми стороны предусмотрели аванс</a:t>
          </a:r>
          <a:r>
            <a:rPr lang="ru-RU" sz="1200" b="0" dirty="0" smtClean="0"/>
            <a:t> </a:t>
          </a:r>
          <a:r>
            <a:rPr lang="ru-RU" sz="1200" b="1" dirty="0" smtClean="0">
              <a:solidFill>
                <a:srgbClr val="00B050"/>
              </a:solidFill>
            </a:rPr>
            <a:t>(</a:t>
          </a:r>
          <a:r>
            <a:rPr lang="ru-RU" sz="1200" b="1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п. 7 ст. 2 Закона от 24.04.2020 № 124-ФЗ</a:t>
          </a:r>
          <a:r>
            <a:rPr lang="ru-RU" sz="1200" dirty="0" smtClean="0">
              <a:solidFill>
                <a:srgbClr val="00B050"/>
              </a:solidFill>
            </a:rPr>
            <a:t>)</a:t>
          </a:r>
          <a:endParaRPr lang="ru-RU" sz="1200" b="1" dirty="0" smtClean="0">
            <a:solidFill>
              <a:srgbClr val="00B050"/>
            </a:solidFill>
          </a:endParaRP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Заказчики были не вправе изменить размер аванса по </a:t>
          </a:r>
          <a:r>
            <a:rPr lang="ru-RU" sz="1200" b="1" dirty="0" smtClean="0">
              <a:hlinkClick xmlns:r="http://schemas.openxmlformats.org/officeDocument/2006/relationships" r:id="rId1"/>
            </a:rPr>
            <a:t>части 65</a:t>
          </a:r>
          <a:r>
            <a:rPr lang="ru-RU" sz="1200" b="1" dirty="0" smtClean="0"/>
            <a:t> статьи 112 Закона № 44-ФЗ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200" b="1" dirty="0" smtClean="0"/>
            <a:t>Чтобы изменить размер аванса, попросите поставщика обосновать невозможность исполнить контракт на прежних условиях. Затем заключите </a:t>
          </a:r>
          <a:r>
            <a:rPr lang="ru-RU" sz="1200" b="1" dirty="0" smtClean="0">
              <a:hlinkClick xmlns:r="http://schemas.openxmlformats.org/officeDocument/2006/relationships" r:id="rId1" tooltip="Обоснование невозможности исполнения контракта на прежних условиях"/>
            </a:rPr>
            <a:t>дополнительное соглашение </a:t>
          </a:r>
          <a:r>
            <a:rPr lang="ru-RU" sz="1200" b="1" dirty="0" smtClean="0"/>
            <a:t>с контрагентом и измените размер аванса.</a:t>
          </a:r>
          <a:endParaRPr lang="ru-RU" sz="1200" b="1" dirty="0">
            <a:solidFill>
              <a:srgbClr val="00B050"/>
            </a:solidFill>
          </a:endParaRPr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EF5891E5-FEC5-48A5-8B6E-E3914DDD93AA}" type="sibTrans" cxnId="{CD3BAE25-7CA4-4376-9EF3-CAFC277D1B59}">
      <dgm:prSet/>
      <dgm:spPr/>
      <dgm:t>
        <a:bodyPr/>
        <a:lstStyle/>
        <a:p>
          <a:endParaRPr lang="ru-RU"/>
        </a:p>
      </dgm:t>
    </dgm:pt>
    <dgm:pt modelId="{BB910FCC-64CF-4E01-B4E7-01AF927542CF}" type="parTrans" cxnId="{CD3BAE25-7CA4-4376-9EF3-CAFC277D1B59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 custLinFactNeighborX="119" custLinFactNeighborY="9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FA67FB-1FE3-4263-AC59-613FC1741E3E}" type="presOf" srcId="{0BD8E972-AE2F-481A-85A9-CE01947001ED}" destId="{972F4F9D-0E54-4AC0-B3EF-E43CA1F8C765}" srcOrd="0" destOrd="1" presId="urn:microsoft.com/office/officeart/2005/8/layout/hList1"/>
    <dgm:cxn modelId="{CD3BAE25-7CA4-4376-9EF3-CAFC277D1B59}" srcId="{0F8FE35B-1259-440B-8509-708F5317B5B2}" destId="{0BD8E972-AE2F-481A-85A9-CE01947001ED}" srcOrd="1" destOrd="0" parTransId="{BB910FCC-64CF-4E01-B4E7-01AF927542CF}" sibTransId="{EF5891E5-FEC5-48A5-8B6E-E3914DDD93AA}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ADD2FC93-99AA-4849-B80E-89486DCC608D}" type="presOf" srcId="{5BE37405-A9E1-4F62-99C0-11985C5A2F36}" destId="{C857A5FE-343E-476C-B47E-866B585C28B5}" srcOrd="0" destOrd="0" presId="urn:microsoft.com/office/officeart/2005/8/layout/hList1"/>
    <dgm:cxn modelId="{D7EF75C3-94E8-42A6-A29A-B18B873873C3}" type="presOf" srcId="{0F9D75FB-4C5B-4D47-939E-ED1D3A5E1543}" destId="{54ED7B06-5044-4C7E-BD19-FC7E2019E9CC}" srcOrd="0" destOrd="0" presId="urn:microsoft.com/office/officeart/2005/8/layout/hList1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C6FBE3DA-E2A3-4A3F-9BD6-B9E432EBC699}" type="presOf" srcId="{BC61D059-CEBC-4213-86E2-707AFBA4AA40}" destId="{07C1D395-FF6E-4BF7-BF3D-2FD96FCB5994}" srcOrd="0" destOrd="0" presId="urn:microsoft.com/office/officeart/2005/8/layout/hList1"/>
    <dgm:cxn modelId="{304E38DD-8370-4A24-87CF-5BB77E581868}" type="presOf" srcId="{C6DDBF0C-A9CA-4F0E-B575-65DD9F0F909B}" destId="{41AE809B-0D05-4E88-9E15-9ED4760E65E6}" srcOrd="0" destOrd="0" presId="urn:microsoft.com/office/officeart/2005/8/layout/hList1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8EAA1571-BBB9-471C-8E69-BCDC55CCFCE3}" type="presOf" srcId="{0F8FE35B-1259-440B-8509-708F5317B5B2}" destId="{F4CBA954-F6A2-481C-8014-B3B841382A25}" srcOrd="0" destOrd="0" presId="urn:microsoft.com/office/officeart/2005/8/layout/hList1"/>
    <dgm:cxn modelId="{19B43618-6F07-4108-9781-12C75D502EB1}" type="presOf" srcId="{05CFAA44-E32D-4BD2-AF82-339CD6BF096E}" destId="{0EA78252-CE7A-46DF-A404-EC58483752D4}" srcOrd="0" destOrd="0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4EDC9559-B881-41CD-8324-F2014E77F089}" type="presOf" srcId="{4F6DA9C8-D7EB-4E77-A232-857E2CBEE22F}" destId="{972F4F9D-0E54-4AC0-B3EF-E43CA1F8C765}" srcOrd="0" destOrd="0" presId="urn:microsoft.com/office/officeart/2005/8/layout/hList1"/>
    <dgm:cxn modelId="{DE15E917-1415-4604-806D-1EEBE59CFBBB}" type="presParOf" srcId="{54ED7B06-5044-4C7E-BD19-FC7E2019E9CC}" destId="{203C2E89-3C83-43A0-8656-D705C69CF273}" srcOrd="0" destOrd="0" presId="urn:microsoft.com/office/officeart/2005/8/layout/hList1"/>
    <dgm:cxn modelId="{8970EA64-452C-45FD-8E68-15EFFFE7EBB8}" type="presParOf" srcId="{203C2E89-3C83-43A0-8656-D705C69CF273}" destId="{41AE809B-0D05-4E88-9E15-9ED4760E65E6}" srcOrd="0" destOrd="0" presId="urn:microsoft.com/office/officeart/2005/8/layout/hList1"/>
    <dgm:cxn modelId="{05E1311B-2A8E-4030-8957-9FDFEF678F5D}" type="presParOf" srcId="{203C2E89-3C83-43A0-8656-D705C69CF273}" destId="{C857A5FE-343E-476C-B47E-866B585C28B5}" srcOrd="1" destOrd="0" presId="urn:microsoft.com/office/officeart/2005/8/layout/hList1"/>
    <dgm:cxn modelId="{09778ABE-EA81-46CA-882F-948769254FE6}" type="presParOf" srcId="{54ED7B06-5044-4C7E-BD19-FC7E2019E9CC}" destId="{FC792244-BAF3-4A0B-AF52-154B8CD208F4}" srcOrd="1" destOrd="0" presId="urn:microsoft.com/office/officeart/2005/8/layout/hList1"/>
    <dgm:cxn modelId="{6878EA09-03FA-4021-ADB3-07B1ECD92950}" type="presParOf" srcId="{54ED7B06-5044-4C7E-BD19-FC7E2019E9CC}" destId="{9D7A6583-33B1-4D88-BEC9-E1AA35F64000}" srcOrd="2" destOrd="0" presId="urn:microsoft.com/office/officeart/2005/8/layout/hList1"/>
    <dgm:cxn modelId="{9BD25021-49DF-4B78-9B0C-993AEB3D3A06}" type="presParOf" srcId="{9D7A6583-33B1-4D88-BEC9-E1AA35F64000}" destId="{0EA78252-CE7A-46DF-A404-EC58483752D4}" srcOrd="0" destOrd="0" presId="urn:microsoft.com/office/officeart/2005/8/layout/hList1"/>
    <dgm:cxn modelId="{0D17D8C0-16CB-4445-A904-8E4AE604360E}" type="presParOf" srcId="{9D7A6583-33B1-4D88-BEC9-E1AA35F64000}" destId="{07C1D395-FF6E-4BF7-BF3D-2FD96FCB5994}" srcOrd="1" destOrd="0" presId="urn:microsoft.com/office/officeart/2005/8/layout/hList1"/>
    <dgm:cxn modelId="{723F61F0-5679-4B58-A8C0-AE37E4C7868D}" type="presParOf" srcId="{54ED7B06-5044-4C7E-BD19-FC7E2019E9CC}" destId="{986A29F3-BD9E-421E-9ED4-DD43417E7C4B}" srcOrd="3" destOrd="0" presId="urn:microsoft.com/office/officeart/2005/8/layout/hList1"/>
    <dgm:cxn modelId="{2EAB5D57-D071-4279-BE29-BE435A034971}" type="presParOf" srcId="{54ED7B06-5044-4C7E-BD19-FC7E2019E9CC}" destId="{EAB62B5E-6BCD-49B9-A70C-C80590805290}" srcOrd="4" destOrd="0" presId="urn:microsoft.com/office/officeart/2005/8/layout/hList1"/>
    <dgm:cxn modelId="{3F78D1F6-21E2-4DD0-BCE1-EFFB6EED0E15}" type="presParOf" srcId="{EAB62B5E-6BCD-49B9-A70C-C80590805290}" destId="{F4CBA954-F6A2-481C-8014-B3B841382A25}" srcOrd="0" destOrd="0" presId="urn:microsoft.com/office/officeart/2005/8/layout/hList1"/>
    <dgm:cxn modelId="{3A6C33D1-102B-4BFF-8FF0-5C40C5B11C07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Новый минимальный размер обеспечения контракта – 0,5 процента от НМЦК. Для СМП и СОНО – 0,5 процента от цены контракта, если участие ограничено только субъектами СМП и СОНО. </a:t>
          </a: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Минимальный размер обеспечения исполнения контракта составлял 5 процентов от НМЦК (</a:t>
          </a:r>
          <a:r>
            <a:rPr lang="ru-RU" sz="1200" b="1" dirty="0" smtClean="0">
              <a:hlinkClick xmlns:r="http://schemas.openxmlformats.org/officeDocument/2006/relationships" r:id="rId1"/>
            </a:rPr>
            <a:t>п. 6</a:t>
          </a:r>
          <a:r>
            <a:rPr lang="ru-RU" sz="1200" b="1" dirty="0" smtClean="0"/>
            <a:t> ст. 96 Закона № 44-ФЗ)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200" b="1" dirty="0" smtClean="0"/>
            <a:t>Установите в проекте контракта новый минимальный размер обеспечения. Вы также вправе снизить размер обеспечения по уже заключенным контрактам. Норма имеет обратную силу</a:t>
          </a:r>
          <a:endParaRPr lang="ru-RU" sz="1200" b="1" dirty="0">
            <a:solidFill>
              <a:srgbClr val="00B050"/>
            </a:solidFill>
          </a:endParaRPr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EF5891E5-FEC5-48A5-8B6E-E3914DDD93AA}" type="sibTrans" cxnId="{CD3BAE25-7CA4-4376-9EF3-CAFC277D1B59}">
      <dgm:prSet/>
      <dgm:spPr/>
      <dgm:t>
        <a:bodyPr/>
        <a:lstStyle/>
        <a:p>
          <a:endParaRPr lang="ru-RU"/>
        </a:p>
      </dgm:t>
    </dgm:pt>
    <dgm:pt modelId="{BB910FCC-64CF-4E01-B4E7-01AF927542CF}" type="parTrans" cxnId="{CD3BAE25-7CA4-4376-9EF3-CAFC277D1B59}">
      <dgm:prSet/>
      <dgm:spPr/>
      <dgm:t>
        <a:bodyPr/>
        <a:lstStyle/>
        <a:p>
          <a:endParaRPr lang="ru-RU"/>
        </a:p>
      </dgm:t>
    </dgm:pt>
    <dgm:pt modelId="{2980524E-F28D-401B-BD1A-F414366B19B7}">
      <dgm:prSet phldrT="[Текст]" custT="1"/>
      <dgm:spPr/>
      <dgm:t>
        <a:bodyPr/>
        <a:lstStyle/>
        <a:p>
          <a:pPr algn="l"/>
          <a:r>
            <a:rPr lang="ru-RU" sz="1200" b="1" dirty="0" smtClean="0"/>
            <a:t>При казначейском сопровождении вы вправе не устанавливать обеспечение исполнения контракта (</a:t>
          </a:r>
          <a:r>
            <a:rPr lang="ru-RU" sz="1200" b="1" dirty="0" err="1" smtClean="0"/>
            <a:t>подп</a:t>
          </a:r>
          <a:r>
            <a:rPr lang="ru-RU" sz="1200" b="1" dirty="0" smtClean="0"/>
            <a:t>. </a:t>
          </a:r>
          <a:r>
            <a:rPr lang="ru-RU" sz="1200" b="1" dirty="0" smtClean="0">
              <a:hlinkClick xmlns:r="http://schemas.openxmlformats.org/officeDocument/2006/relationships" r:id="rId1"/>
            </a:rPr>
            <a:t>«в»</a:t>
          </a:r>
          <a:r>
            <a:rPr lang="ru-RU" sz="1200" b="1" dirty="0" smtClean="0"/>
            <a:t>, </a:t>
          </a:r>
          <a:r>
            <a:rPr lang="ru-RU" sz="1200" b="1" dirty="0" smtClean="0">
              <a:hlinkClick xmlns:r="http://schemas.openxmlformats.org/officeDocument/2006/relationships" r:id="rId1"/>
            </a:rPr>
            <a:t>«г»</a:t>
          </a:r>
          <a:r>
            <a:rPr lang="ru-RU" sz="1200" b="1" dirty="0" smtClean="0"/>
            <a:t>, </a:t>
          </a:r>
          <a:r>
            <a:rPr lang="ru-RU" sz="1200" b="1" dirty="0" smtClean="0">
              <a:hlinkClick xmlns:r="http://schemas.openxmlformats.org/officeDocument/2006/relationships" r:id="rId1"/>
            </a:rPr>
            <a:t>«</a:t>
          </a:r>
          <a:r>
            <a:rPr lang="ru-RU" sz="1200" b="1" dirty="0" err="1" smtClean="0">
              <a:hlinkClick xmlns:r="http://schemas.openxmlformats.org/officeDocument/2006/relationships" r:id="rId1"/>
            </a:rPr>
            <a:t>д</a:t>
          </a:r>
          <a:r>
            <a:rPr lang="ru-RU" sz="1200" b="1" dirty="0" smtClean="0">
              <a:hlinkClick xmlns:r="http://schemas.openxmlformats.org/officeDocument/2006/relationships" r:id="rId1"/>
            </a:rPr>
            <a:t>»</a:t>
          </a:r>
          <a:r>
            <a:rPr lang="ru-RU" sz="1200" b="1" dirty="0" smtClean="0"/>
            <a:t> </a:t>
          </a:r>
          <a:r>
            <a:rPr lang="ru-RU" sz="1200" b="1" dirty="0" smtClean="0">
              <a:hlinkClick xmlns:r="http://schemas.openxmlformats.org/officeDocument/2006/relationships" r:id="rId1"/>
            </a:rPr>
            <a:t>п. 6</a:t>
          </a:r>
          <a:r>
            <a:rPr lang="ru-RU" sz="1200" b="1" dirty="0" smtClean="0"/>
            <a:t> ст. 2, </a:t>
          </a:r>
          <a:r>
            <a:rPr lang="ru-RU" sz="1200" b="1" dirty="0" smtClean="0">
              <a:hlinkClick xmlns:r="http://schemas.openxmlformats.org/officeDocument/2006/relationships" r:id="rId1"/>
            </a:rPr>
            <a:t>п. 7</a:t>
          </a:r>
          <a:r>
            <a:rPr lang="ru-RU" sz="1200" b="1" dirty="0" smtClean="0"/>
            <a:t> ст. 2 Закона от 24.04.2020 № 124-ФЗ)</a:t>
          </a:r>
        </a:p>
      </dgm:t>
    </dgm:pt>
    <dgm:pt modelId="{1D65B212-A4D8-457E-A319-9613D6ACF687}" type="sibTrans" cxnId="{F0601E80-E4E7-429A-8B12-A7A24D3C8329}">
      <dgm:prSet/>
      <dgm:spPr/>
    </dgm:pt>
    <dgm:pt modelId="{C0FFC924-E76F-4052-B04D-575FC56CE3CB}" type="parTrans" cxnId="{F0601E80-E4E7-429A-8B12-A7A24D3C8329}">
      <dgm:prSet/>
      <dgm:spPr/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 custLinFactNeighborX="119" custLinFactNeighborY="9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3BAE25-7CA4-4376-9EF3-CAFC277D1B59}" srcId="{0F8FE35B-1259-440B-8509-708F5317B5B2}" destId="{0BD8E972-AE2F-481A-85A9-CE01947001ED}" srcOrd="1" destOrd="0" parTransId="{BB910FCC-64CF-4E01-B4E7-01AF927542CF}" sibTransId="{EF5891E5-FEC5-48A5-8B6E-E3914DDD93AA}"/>
    <dgm:cxn modelId="{E3ED3122-B578-46E9-BD11-1D9F0451EC09}" type="presOf" srcId="{5BE37405-A9E1-4F62-99C0-11985C5A2F36}" destId="{C857A5FE-343E-476C-B47E-866B585C28B5}" srcOrd="0" destOrd="0" presId="urn:microsoft.com/office/officeart/2005/8/layout/hList1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A32B901C-5AB8-4D2E-895A-FB05E788EAB0}" type="presOf" srcId="{C6DDBF0C-A9CA-4F0E-B575-65DD9F0F909B}" destId="{41AE809B-0D05-4E88-9E15-9ED4760E65E6}" srcOrd="0" destOrd="0" presId="urn:microsoft.com/office/officeart/2005/8/layout/hList1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F06F0115-035B-40AE-B1CA-B8B398F9F470}" type="presOf" srcId="{2980524E-F28D-401B-BD1A-F414366B19B7}" destId="{C857A5FE-343E-476C-B47E-866B585C28B5}" srcOrd="0" destOrd="1" presId="urn:microsoft.com/office/officeart/2005/8/layout/hList1"/>
    <dgm:cxn modelId="{D0315991-E41F-4C55-AF4A-3F665D3E7BE8}" type="presOf" srcId="{05CFAA44-E32D-4BD2-AF82-339CD6BF096E}" destId="{0EA78252-CE7A-46DF-A404-EC58483752D4}" srcOrd="0" destOrd="0" presId="urn:microsoft.com/office/officeart/2005/8/layout/hList1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5E1554B7-9986-4D39-AD19-292884BB96FA}" type="presOf" srcId="{BC61D059-CEBC-4213-86E2-707AFBA4AA40}" destId="{07C1D395-FF6E-4BF7-BF3D-2FD96FCB5994}" srcOrd="0" destOrd="0" presId="urn:microsoft.com/office/officeart/2005/8/layout/hList1"/>
    <dgm:cxn modelId="{58B311E4-7983-46CC-9C0C-CCE5A04C4A8B}" type="presOf" srcId="{0F9D75FB-4C5B-4D47-939E-ED1D3A5E1543}" destId="{54ED7B06-5044-4C7E-BD19-FC7E2019E9CC}" srcOrd="0" destOrd="0" presId="urn:microsoft.com/office/officeart/2005/8/layout/hList1"/>
    <dgm:cxn modelId="{8AFF99CB-B280-4ED8-A0CB-8672A6E9CAD6}" type="presOf" srcId="{0BD8E972-AE2F-481A-85A9-CE01947001ED}" destId="{972F4F9D-0E54-4AC0-B3EF-E43CA1F8C765}" srcOrd="0" destOrd="1" presId="urn:microsoft.com/office/officeart/2005/8/layout/hList1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F0601E80-E4E7-429A-8B12-A7A24D3C8329}" srcId="{C6DDBF0C-A9CA-4F0E-B575-65DD9F0F909B}" destId="{2980524E-F28D-401B-BD1A-F414366B19B7}" srcOrd="1" destOrd="0" parTransId="{C0FFC924-E76F-4052-B04D-575FC56CE3CB}" sibTransId="{1D65B212-A4D8-457E-A319-9613D6ACF687}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B6B9F4A1-DB80-4AD4-BBB2-1C5E4625EB23}" type="presOf" srcId="{0F8FE35B-1259-440B-8509-708F5317B5B2}" destId="{F4CBA954-F6A2-481C-8014-B3B841382A25}" srcOrd="0" destOrd="0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49850AE4-A8DD-4221-9D83-D4F2AB0B1517}" type="presOf" srcId="{4F6DA9C8-D7EB-4E77-A232-857E2CBEE22F}" destId="{972F4F9D-0E54-4AC0-B3EF-E43CA1F8C765}" srcOrd="0" destOrd="0" presId="urn:microsoft.com/office/officeart/2005/8/layout/hList1"/>
    <dgm:cxn modelId="{480FCBBE-5318-4EF7-A1C7-85F5EB387E61}" type="presParOf" srcId="{54ED7B06-5044-4C7E-BD19-FC7E2019E9CC}" destId="{203C2E89-3C83-43A0-8656-D705C69CF273}" srcOrd="0" destOrd="0" presId="urn:microsoft.com/office/officeart/2005/8/layout/hList1"/>
    <dgm:cxn modelId="{09456697-8FF1-4851-B85D-7B155BF96BF9}" type="presParOf" srcId="{203C2E89-3C83-43A0-8656-D705C69CF273}" destId="{41AE809B-0D05-4E88-9E15-9ED4760E65E6}" srcOrd="0" destOrd="0" presId="urn:microsoft.com/office/officeart/2005/8/layout/hList1"/>
    <dgm:cxn modelId="{EBD7C46B-E71E-4B6E-80E0-4539CE242D9D}" type="presParOf" srcId="{203C2E89-3C83-43A0-8656-D705C69CF273}" destId="{C857A5FE-343E-476C-B47E-866B585C28B5}" srcOrd="1" destOrd="0" presId="urn:microsoft.com/office/officeart/2005/8/layout/hList1"/>
    <dgm:cxn modelId="{B28C58A5-C0C8-4143-94C5-68FE4824B9E8}" type="presParOf" srcId="{54ED7B06-5044-4C7E-BD19-FC7E2019E9CC}" destId="{FC792244-BAF3-4A0B-AF52-154B8CD208F4}" srcOrd="1" destOrd="0" presId="urn:microsoft.com/office/officeart/2005/8/layout/hList1"/>
    <dgm:cxn modelId="{EE2A14F0-3A4C-4883-83B7-A41500FB160B}" type="presParOf" srcId="{54ED7B06-5044-4C7E-BD19-FC7E2019E9CC}" destId="{9D7A6583-33B1-4D88-BEC9-E1AA35F64000}" srcOrd="2" destOrd="0" presId="urn:microsoft.com/office/officeart/2005/8/layout/hList1"/>
    <dgm:cxn modelId="{3988D06A-CCFD-4C39-9EFF-5632A61B0E9D}" type="presParOf" srcId="{9D7A6583-33B1-4D88-BEC9-E1AA35F64000}" destId="{0EA78252-CE7A-46DF-A404-EC58483752D4}" srcOrd="0" destOrd="0" presId="urn:microsoft.com/office/officeart/2005/8/layout/hList1"/>
    <dgm:cxn modelId="{70960550-5CB0-4E82-BF44-4374FF40804F}" type="presParOf" srcId="{9D7A6583-33B1-4D88-BEC9-E1AA35F64000}" destId="{07C1D395-FF6E-4BF7-BF3D-2FD96FCB5994}" srcOrd="1" destOrd="0" presId="urn:microsoft.com/office/officeart/2005/8/layout/hList1"/>
    <dgm:cxn modelId="{03C11205-A78C-4B2E-9FD7-B1259A0430B1}" type="presParOf" srcId="{54ED7B06-5044-4C7E-BD19-FC7E2019E9CC}" destId="{986A29F3-BD9E-421E-9ED4-DD43417E7C4B}" srcOrd="3" destOrd="0" presId="urn:microsoft.com/office/officeart/2005/8/layout/hList1"/>
    <dgm:cxn modelId="{3EAD8DC4-E1C0-437E-9A86-BF567C7D2C61}" type="presParOf" srcId="{54ED7B06-5044-4C7E-BD19-FC7E2019E9CC}" destId="{EAB62B5E-6BCD-49B9-A70C-C80590805290}" srcOrd="4" destOrd="0" presId="urn:microsoft.com/office/officeart/2005/8/layout/hList1"/>
    <dgm:cxn modelId="{CC2BB244-7421-4018-8D32-EA6D3A65449E}" type="presParOf" srcId="{EAB62B5E-6BCD-49B9-A70C-C80590805290}" destId="{F4CBA954-F6A2-481C-8014-B3B841382A25}" srcOrd="0" destOrd="0" presId="urn:microsoft.com/office/officeart/2005/8/layout/hList1"/>
    <dgm:cxn modelId="{870CCF10-133D-4273-80B3-8987494B44A2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 custT="1"/>
      <dgm:spPr/>
      <dgm:t>
        <a:bodyPr/>
        <a:lstStyle/>
        <a:p>
          <a:r>
            <a:rPr lang="ru-RU" sz="1400" dirty="0" smtClean="0"/>
            <a:t>Как теперь</a:t>
          </a:r>
          <a:endParaRPr lang="ru-RU" sz="1400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 custT="1"/>
      <dgm:spPr/>
      <dgm:t>
        <a:bodyPr/>
        <a:lstStyle/>
        <a:p>
          <a:pPr algn="l"/>
          <a:r>
            <a:rPr lang="ru-RU" sz="1200" b="1" dirty="0" smtClean="0"/>
            <a:t>Теперь заказчик не обязан, а имеет право устанавливать обеспечение гарантийных обязательств (</a:t>
          </a:r>
          <a:r>
            <a:rPr lang="ru-RU" sz="1200" b="1" dirty="0" smtClean="0">
              <a:hlinkClick xmlns:r="http://schemas.openxmlformats.org/officeDocument/2006/relationships" r:id="rId1"/>
            </a:rPr>
            <a:t>п. 3</a:t>
          </a:r>
          <a:r>
            <a:rPr lang="ru-RU" sz="1200" b="1" dirty="0" smtClean="0"/>
            <a:t> ст. 2, </a:t>
          </a:r>
          <a:r>
            <a:rPr lang="ru-RU" sz="1200" b="1" dirty="0" err="1" smtClean="0"/>
            <a:t>пп</a:t>
          </a:r>
          <a:r>
            <a:rPr lang="ru-RU" sz="1200" b="1" dirty="0" smtClean="0"/>
            <a:t>. </a:t>
          </a:r>
          <a:r>
            <a:rPr lang="ru-RU" sz="1200" b="1" dirty="0" smtClean="0">
              <a:hlinkClick xmlns:r="http://schemas.openxmlformats.org/officeDocument/2006/relationships" r:id="rId1"/>
            </a:rPr>
            <a:t>«а»</a:t>
          </a:r>
          <a:r>
            <a:rPr lang="ru-RU" sz="1200" b="1" dirty="0" smtClean="0"/>
            <a:t>, </a:t>
          </a:r>
          <a:r>
            <a:rPr lang="ru-RU" sz="1200" b="1" dirty="0" smtClean="0">
              <a:hlinkClick xmlns:r="http://schemas.openxmlformats.org/officeDocument/2006/relationships" r:id="rId1"/>
            </a:rPr>
            <a:t>«б»</a:t>
          </a:r>
          <a:r>
            <a:rPr lang="ru-RU" sz="1200" b="1" dirty="0" smtClean="0"/>
            <a:t> </a:t>
          </a:r>
          <a:r>
            <a:rPr lang="ru-RU" sz="1200" b="1" dirty="0" smtClean="0">
              <a:hlinkClick xmlns:r="http://schemas.openxmlformats.org/officeDocument/2006/relationships" r:id="rId1"/>
            </a:rPr>
            <a:t>п. 6</a:t>
          </a:r>
          <a:r>
            <a:rPr lang="ru-RU" sz="1200" b="1" dirty="0" smtClean="0"/>
            <a:t> ст. 2 Закона от 24.04.2020 № 124-ФЗ)</a:t>
          </a:r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 custT="1"/>
      <dgm:spPr/>
      <dgm:t>
        <a:bodyPr/>
        <a:lstStyle/>
        <a:p>
          <a:r>
            <a:rPr lang="ru-RU" sz="1400" dirty="0" smtClean="0"/>
            <a:t>Как было</a:t>
          </a:r>
          <a:endParaRPr lang="ru-RU" sz="1400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 custT="1"/>
      <dgm:spPr/>
      <dgm:t>
        <a:bodyPr/>
        <a:lstStyle/>
        <a:p>
          <a:pPr algn="l"/>
          <a:r>
            <a:rPr lang="ru-RU" sz="1200" b="1" dirty="0" smtClean="0"/>
            <a:t>Установить обеспечение гарантийных обязательств было обязанностью заказчика (</a:t>
          </a:r>
          <a:r>
            <a:rPr lang="ru-RU" sz="1200" b="1" dirty="0" smtClean="0">
              <a:hlinkClick xmlns:r="http://schemas.openxmlformats.org/officeDocument/2006/relationships" r:id="rId1"/>
            </a:rPr>
            <a:t>пункт 1 </a:t>
          </a:r>
          <a:r>
            <a:rPr lang="ru-RU" sz="1200" b="1" dirty="0" smtClean="0"/>
            <a:t>части 13 статьи 34 Закона № 44-ФЗ)</a:t>
          </a:r>
          <a:endParaRPr lang="ru-RU" sz="1200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 custT="1"/>
      <dgm:spPr/>
      <dgm:t>
        <a:bodyPr/>
        <a:lstStyle/>
        <a:p>
          <a:pPr algn="ctr"/>
          <a:r>
            <a:rPr lang="ru-RU" sz="1400" dirty="0" smtClean="0"/>
            <a:t>Как применять</a:t>
          </a:r>
          <a:endParaRPr lang="ru-RU" sz="1400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 custT="1"/>
      <dgm:spPr/>
      <dgm:t>
        <a:bodyPr/>
        <a:lstStyle/>
        <a:p>
          <a:pPr algn="l"/>
          <a:r>
            <a:rPr lang="ru-RU" sz="1200" b="1" dirty="0" smtClean="0"/>
            <a:t>Устанавливайте обеспечение гарантийных обязательств на свое усмотрение. Правило работает с  1 июля, но вы вправе уже сейчас изменить гарантийные обязательства в уже заключенных контрактах. Норма имеет обратную силу</a:t>
          </a:r>
          <a:endParaRPr lang="ru-RU" sz="1200" b="1" dirty="0">
            <a:solidFill>
              <a:srgbClr val="00B050"/>
            </a:solidFill>
          </a:endParaRPr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0BD8E972-AE2F-481A-85A9-CE01947001ED}">
      <dgm:prSet phldrT="[Текст]" custT="1"/>
      <dgm:spPr/>
      <dgm:t>
        <a:bodyPr/>
        <a:lstStyle/>
        <a:p>
          <a:pPr algn="l"/>
          <a:endParaRPr lang="ru-RU" sz="1200" b="1" dirty="0" smtClean="0"/>
        </a:p>
      </dgm:t>
    </dgm:pt>
    <dgm:pt modelId="{EF5891E5-FEC5-48A5-8B6E-E3914DDD93AA}" type="sibTrans" cxnId="{CD3BAE25-7CA4-4376-9EF3-CAFC277D1B59}">
      <dgm:prSet/>
      <dgm:spPr/>
      <dgm:t>
        <a:bodyPr/>
        <a:lstStyle/>
        <a:p>
          <a:endParaRPr lang="ru-RU"/>
        </a:p>
      </dgm:t>
    </dgm:pt>
    <dgm:pt modelId="{BB910FCC-64CF-4E01-B4E7-01AF927542CF}" type="parTrans" cxnId="{CD3BAE25-7CA4-4376-9EF3-CAFC277D1B59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 custLinFactNeighborX="119" custLinFactNeighborY="9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1641" custLinFactNeighborY="32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E17230-840E-4FBA-8387-356F4F1ACDBE}" type="presOf" srcId="{5BE37405-A9E1-4F62-99C0-11985C5A2F36}" destId="{C857A5FE-343E-476C-B47E-866B585C28B5}" srcOrd="0" destOrd="0" presId="urn:microsoft.com/office/officeart/2005/8/layout/hList1"/>
    <dgm:cxn modelId="{75CFBAC2-6148-412B-B1F6-FFC0F947332B}" type="presOf" srcId="{4F6DA9C8-D7EB-4E77-A232-857E2CBEE22F}" destId="{972F4F9D-0E54-4AC0-B3EF-E43CA1F8C765}" srcOrd="0" destOrd="0" presId="urn:microsoft.com/office/officeart/2005/8/layout/hList1"/>
    <dgm:cxn modelId="{CD3BAE25-7CA4-4376-9EF3-CAFC277D1B59}" srcId="{0F8FE35B-1259-440B-8509-708F5317B5B2}" destId="{0BD8E972-AE2F-481A-85A9-CE01947001ED}" srcOrd="1" destOrd="0" parTransId="{BB910FCC-64CF-4E01-B4E7-01AF927542CF}" sibTransId="{EF5891E5-FEC5-48A5-8B6E-E3914DDD93AA}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0BB4A98A-BA6C-461E-9789-C45A9605DC93}" type="presOf" srcId="{BC61D059-CEBC-4213-86E2-707AFBA4AA40}" destId="{07C1D395-FF6E-4BF7-BF3D-2FD96FCB5994}" srcOrd="0" destOrd="0" presId="urn:microsoft.com/office/officeart/2005/8/layout/hList1"/>
    <dgm:cxn modelId="{069A8DB4-8096-4D5C-AEC0-75EF3D8F79D7}" type="presOf" srcId="{05CFAA44-E32D-4BD2-AF82-339CD6BF096E}" destId="{0EA78252-CE7A-46DF-A404-EC58483752D4}" srcOrd="0" destOrd="0" presId="urn:microsoft.com/office/officeart/2005/8/layout/hList1"/>
    <dgm:cxn modelId="{33407B83-549D-43D8-B013-93655ADCD766}" type="presOf" srcId="{C6DDBF0C-A9CA-4F0E-B575-65DD9F0F909B}" destId="{41AE809B-0D05-4E88-9E15-9ED4760E65E6}" srcOrd="0" destOrd="0" presId="urn:microsoft.com/office/officeart/2005/8/layout/hList1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49DF9B53-885A-420E-B26E-B794553D0FD4}" type="presOf" srcId="{0F8FE35B-1259-440B-8509-708F5317B5B2}" destId="{F4CBA954-F6A2-481C-8014-B3B841382A25}" srcOrd="0" destOrd="0" presId="urn:microsoft.com/office/officeart/2005/8/layout/hList1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60B27396-7171-4FA5-8930-64FF780E5EEF}" type="presOf" srcId="{0F9D75FB-4C5B-4D47-939E-ED1D3A5E1543}" destId="{54ED7B06-5044-4C7E-BD19-FC7E2019E9CC}" srcOrd="0" destOrd="0" presId="urn:microsoft.com/office/officeart/2005/8/layout/hList1"/>
    <dgm:cxn modelId="{5D098CE4-39FE-4BBF-B310-377FEF452119}" type="presOf" srcId="{0BD8E972-AE2F-481A-85A9-CE01947001ED}" destId="{972F4F9D-0E54-4AC0-B3EF-E43CA1F8C765}" srcOrd="0" destOrd="1" presId="urn:microsoft.com/office/officeart/2005/8/layout/hList1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B3B32956-382C-4B44-987D-0AE6FA734633}" type="presParOf" srcId="{54ED7B06-5044-4C7E-BD19-FC7E2019E9CC}" destId="{203C2E89-3C83-43A0-8656-D705C69CF273}" srcOrd="0" destOrd="0" presId="urn:microsoft.com/office/officeart/2005/8/layout/hList1"/>
    <dgm:cxn modelId="{D1153C72-5853-4D60-AAC4-A39C7D96E039}" type="presParOf" srcId="{203C2E89-3C83-43A0-8656-D705C69CF273}" destId="{41AE809B-0D05-4E88-9E15-9ED4760E65E6}" srcOrd="0" destOrd="0" presId="urn:microsoft.com/office/officeart/2005/8/layout/hList1"/>
    <dgm:cxn modelId="{6DB21EFF-AAC8-4AF6-BE9C-0FF71592BD9B}" type="presParOf" srcId="{203C2E89-3C83-43A0-8656-D705C69CF273}" destId="{C857A5FE-343E-476C-B47E-866B585C28B5}" srcOrd="1" destOrd="0" presId="urn:microsoft.com/office/officeart/2005/8/layout/hList1"/>
    <dgm:cxn modelId="{A4A4AF57-09E2-4B1B-9B02-C3156247AC68}" type="presParOf" srcId="{54ED7B06-5044-4C7E-BD19-FC7E2019E9CC}" destId="{FC792244-BAF3-4A0B-AF52-154B8CD208F4}" srcOrd="1" destOrd="0" presId="urn:microsoft.com/office/officeart/2005/8/layout/hList1"/>
    <dgm:cxn modelId="{8E56EF57-0A5B-4707-8C89-319FBD8F7078}" type="presParOf" srcId="{54ED7B06-5044-4C7E-BD19-FC7E2019E9CC}" destId="{9D7A6583-33B1-4D88-BEC9-E1AA35F64000}" srcOrd="2" destOrd="0" presId="urn:microsoft.com/office/officeart/2005/8/layout/hList1"/>
    <dgm:cxn modelId="{FA67F67A-FC2E-41FA-8A03-2CE218A95D3D}" type="presParOf" srcId="{9D7A6583-33B1-4D88-BEC9-E1AA35F64000}" destId="{0EA78252-CE7A-46DF-A404-EC58483752D4}" srcOrd="0" destOrd="0" presId="urn:microsoft.com/office/officeart/2005/8/layout/hList1"/>
    <dgm:cxn modelId="{42DFF654-C525-4CF2-AB79-2DE0897DEE11}" type="presParOf" srcId="{9D7A6583-33B1-4D88-BEC9-E1AA35F64000}" destId="{07C1D395-FF6E-4BF7-BF3D-2FD96FCB5994}" srcOrd="1" destOrd="0" presId="urn:microsoft.com/office/officeart/2005/8/layout/hList1"/>
    <dgm:cxn modelId="{466556FC-B971-42B6-9907-600D59988DC2}" type="presParOf" srcId="{54ED7B06-5044-4C7E-BD19-FC7E2019E9CC}" destId="{986A29F3-BD9E-421E-9ED4-DD43417E7C4B}" srcOrd="3" destOrd="0" presId="urn:microsoft.com/office/officeart/2005/8/layout/hList1"/>
    <dgm:cxn modelId="{332E32FB-5FA7-45B4-AAC5-AD507213EF12}" type="presParOf" srcId="{54ED7B06-5044-4C7E-BD19-FC7E2019E9CC}" destId="{EAB62B5E-6BCD-49B9-A70C-C80590805290}" srcOrd="4" destOrd="0" presId="urn:microsoft.com/office/officeart/2005/8/layout/hList1"/>
    <dgm:cxn modelId="{4556FA64-2786-4F01-AE0E-3D97CBA5B3C2}" type="presParOf" srcId="{EAB62B5E-6BCD-49B9-A70C-C80590805290}" destId="{F4CBA954-F6A2-481C-8014-B3B841382A25}" srcOrd="0" destOrd="0" presId="urn:microsoft.com/office/officeart/2005/8/layout/hList1"/>
    <dgm:cxn modelId="{F4D0112D-C314-4B85-945C-548905410B86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F9D75FB-4C5B-4D47-939E-ED1D3A5E154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DDBF0C-A9CA-4F0E-B575-65DD9F0F909B}">
      <dgm:prSet phldrT="[Текст]"/>
      <dgm:spPr/>
      <dgm:t>
        <a:bodyPr/>
        <a:lstStyle/>
        <a:p>
          <a:r>
            <a:rPr lang="ru-RU" dirty="0" smtClean="0"/>
            <a:t>Как теперь</a:t>
          </a:r>
          <a:endParaRPr lang="ru-RU" dirty="0"/>
        </a:p>
      </dgm:t>
    </dgm:pt>
    <dgm:pt modelId="{251956FD-C3CC-447B-9B7B-24924CD65BA0}" type="parTrans" cxnId="{5B6122FB-1B8A-43C8-ADEE-BC0667336604}">
      <dgm:prSet/>
      <dgm:spPr/>
      <dgm:t>
        <a:bodyPr/>
        <a:lstStyle/>
        <a:p>
          <a:endParaRPr lang="ru-RU"/>
        </a:p>
      </dgm:t>
    </dgm:pt>
    <dgm:pt modelId="{471DB9BD-1A39-4D5C-9065-32A149C52612}" type="sibTrans" cxnId="{5B6122FB-1B8A-43C8-ADEE-BC0667336604}">
      <dgm:prSet/>
      <dgm:spPr/>
      <dgm:t>
        <a:bodyPr/>
        <a:lstStyle/>
        <a:p>
          <a:endParaRPr lang="ru-RU"/>
        </a:p>
      </dgm:t>
    </dgm:pt>
    <dgm:pt modelId="{5BE37405-A9E1-4F62-99C0-11985C5A2F36}">
      <dgm:prSet phldrT="[Текст]"/>
      <dgm:spPr/>
      <dgm:t>
        <a:bodyPr/>
        <a:lstStyle/>
        <a:p>
          <a:pPr algn="just"/>
          <a:r>
            <a:rPr lang="ru-RU" b="1" dirty="0" smtClean="0"/>
            <a:t>Комиссия по закупкам проверяет, не привлекали ли юр.лиц-участников по </a:t>
          </a:r>
          <a:r>
            <a:rPr lang="ru-RU" b="1" dirty="0" smtClean="0">
              <a:hlinkClick xmlns:r="http://schemas.openxmlformats.org/officeDocument/2006/relationships" r:id="rId1" tooltip="Статья 19.28. Незаконное вознаграждение от имени юридического лица"/>
            </a:rPr>
            <a:t>статье 19.28</a:t>
          </a:r>
          <a:r>
            <a:rPr lang="ru-RU" b="1" dirty="0" smtClean="0"/>
            <a:t> </a:t>
          </a:r>
          <a:r>
            <a:rPr lang="ru-RU" b="1" dirty="0" err="1" smtClean="0"/>
            <a:t>КоАП</a:t>
          </a:r>
          <a:r>
            <a:rPr lang="ru-RU" b="1" dirty="0" smtClean="0"/>
            <a:t> за незаконное вознаграждение от имени юр.лица. Проверку проводят в реестре Прокуратуры. Также появилось право проверить, действительно ли участник обладает правами на интеллектуальную собственность (</a:t>
          </a:r>
          <a:r>
            <a:rPr lang="ru-RU" b="1" dirty="0" smtClean="0">
              <a:hlinkClick xmlns:r="http://schemas.openxmlformats.org/officeDocument/2006/relationships" r:id="rId1"/>
            </a:rPr>
            <a:t>п. 2</a:t>
          </a:r>
          <a:r>
            <a:rPr lang="ru-RU" b="1" dirty="0" smtClean="0"/>
            <a:t> ст. 2 Закона от 24.04.2020 № 124-ФЗ)</a:t>
          </a:r>
          <a:endParaRPr lang="ru-RU" b="1" dirty="0"/>
        </a:p>
      </dgm:t>
    </dgm:pt>
    <dgm:pt modelId="{9C1437C8-2460-4F17-8721-495B109F4883}" type="parTrans" cxnId="{DFE87DCE-BE4A-473E-BC60-37B95F8A6E7F}">
      <dgm:prSet/>
      <dgm:spPr/>
      <dgm:t>
        <a:bodyPr/>
        <a:lstStyle/>
        <a:p>
          <a:endParaRPr lang="ru-RU"/>
        </a:p>
      </dgm:t>
    </dgm:pt>
    <dgm:pt modelId="{F2E4B698-0736-4CAB-9764-3C0A706F902E}" type="sibTrans" cxnId="{DFE87DCE-BE4A-473E-BC60-37B95F8A6E7F}">
      <dgm:prSet/>
      <dgm:spPr/>
      <dgm:t>
        <a:bodyPr/>
        <a:lstStyle/>
        <a:p>
          <a:endParaRPr lang="ru-RU"/>
        </a:p>
      </dgm:t>
    </dgm:pt>
    <dgm:pt modelId="{05CFAA44-E32D-4BD2-AF82-339CD6BF096E}">
      <dgm:prSet phldrT="[Текст]"/>
      <dgm:spPr/>
      <dgm:t>
        <a:bodyPr/>
        <a:lstStyle/>
        <a:p>
          <a:r>
            <a:rPr lang="ru-RU" dirty="0" smtClean="0"/>
            <a:t>Как было</a:t>
          </a:r>
          <a:endParaRPr lang="ru-RU" dirty="0"/>
        </a:p>
      </dgm:t>
    </dgm:pt>
    <dgm:pt modelId="{2911954A-23CD-417B-B7B2-9ABBD181526F}" type="parTrans" cxnId="{934ED9B4-E235-4D2F-843A-A6178DC57DB8}">
      <dgm:prSet/>
      <dgm:spPr/>
      <dgm:t>
        <a:bodyPr/>
        <a:lstStyle/>
        <a:p>
          <a:endParaRPr lang="ru-RU"/>
        </a:p>
      </dgm:t>
    </dgm:pt>
    <dgm:pt modelId="{DDE58659-89BC-42DF-834F-80A855FE5DC2}" type="sibTrans" cxnId="{934ED9B4-E235-4D2F-843A-A6178DC57DB8}">
      <dgm:prSet/>
      <dgm:spPr/>
      <dgm:t>
        <a:bodyPr/>
        <a:lstStyle/>
        <a:p>
          <a:endParaRPr lang="ru-RU"/>
        </a:p>
      </dgm:t>
    </dgm:pt>
    <dgm:pt modelId="{BC61D059-CEBC-4213-86E2-707AFBA4AA40}">
      <dgm:prSet phldrT="[Текст]"/>
      <dgm:spPr/>
      <dgm:t>
        <a:bodyPr/>
        <a:lstStyle/>
        <a:p>
          <a:pPr algn="just"/>
          <a:r>
            <a:rPr lang="ru-RU" b="1" dirty="0" smtClean="0"/>
            <a:t>У комиссии не было обязанности проверять участника по реестру Прокуратуры (</a:t>
          </a:r>
          <a:r>
            <a:rPr lang="ru-RU" b="1" dirty="0" smtClean="0">
              <a:hlinkClick xmlns:r="http://schemas.openxmlformats.org/officeDocument/2006/relationships" r:id="rId1"/>
            </a:rPr>
            <a:t>части 8 </a:t>
          </a:r>
          <a:r>
            <a:rPr lang="ru-RU" b="1" dirty="0" smtClean="0"/>
            <a:t>статьи 31 Закона № 44-ФЗ)</a:t>
          </a:r>
          <a:endParaRPr lang="ru-RU" b="1" dirty="0"/>
        </a:p>
      </dgm:t>
    </dgm:pt>
    <dgm:pt modelId="{96B066F2-155F-42EE-BBD3-3A4E2645B126}" type="parTrans" cxnId="{FC3ECF53-F555-4D08-B7A1-D7A1A3839FAE}">
      <dgm:prSet/>
      <dgm:spPr/>
      <dgm:t>
        <a:bodyPr/>
        <a:lstStyle/>
        <a:p>
          <a:endParaRPr lang="ru-RU"/>
        </a:p>
      </dgm:t>
    </dgm:pt>
    <dgm:pt modelId="{71CD9924-CC7D-4CA9-8D97-F02745980F10}" type="sibTrans" cxnId="{FC3ECF53-F555-4D08-B7A1-D7A1A3839FAE}">
      <dgm:prSet/>
      <dgm:spPr/>
      <dgm:t>
        <a:bodyPr/>
        <a:lstStyle/>
        <a:p>
          <a:endParaRPr lang="ru-RU"/>
        </a:p>
      </dgm:t>
    </dgm:pt>
    <dgm:pt modelId="{0F8FE35B-1259-440B-8509-708F5317B5B2}">
      <dgm:prSet phldrT="[Текст]"/>
      <dgm:spPr/>
      <dgm:t>
        <a:bodyPr/>
        <a:lstStyle/>
        <a:p>
          <a:r>
            <a:rPr lang="ru-RU" dirty="0" smtClean="0"/>
            <a:t>Как применять</a:t>
          </a:r>
          <a:endParaRPr lang="ru-RU" dirty="0"/>
        </a:p>
      </dgm:t>
    </dgm:pt>
    <dgm:pt modelId="{382444E1-8572-44AF-939B-82AF2F4287CF}" type="parTrans" cxnId="{FE4CD74E-5459-4183-B94D-BC8E9E9B6161}">
      <dgm:prSet/>
      <dgm:spPr/>
      <dgm:t>
        <a:bodyPr/>
        <a:lstStyle/>
        <a:p>
          <a:endParaRPr lang="ru-RU"/>
        </a:p>
      </dgm:t>
    </dgm:pt>
    <dgm:pt modelId="{C772BFE9-76B4-436B-AA7D-629C3D088FB8}" type="sibTrans" cxnId="{FE4CD74E-5459-4183-B94D-BC8E9E9B6161}">
      <dgm:prSet/>
      <dgm:spPr/>
      <dgm:t>
        <a:bodyPr/>
        <a:lstStyle/>
        <a:p>
          <a:endParaRPr lang="ru-RU"/>
        </a:p>
      </dgm:t>
    </dgm:pt>
    <dgm:pt modelId="{4F6DA9C8-D7EB-4E77-A232-857E2CBEE22F}">
      <dgm:prSet phldrT="[Текст]"/>
      <dgm:spPr/>
      <dgm:t>
        <a:bodyPr/>
        <a:lstStyle/>
        <a:p>
          <a:pPr algn="just"/>
          <a:r>
            <a:rPr lang="ru-RU" b="1" dirty="0" smtClean="0"/>
            <a:t>Проверьте наличие участника в реестре Прокуратуры. Если его включили в реестр – не допускайте такого участника к закупке</a:t>
          </a:r>
          <a:endParaRPr lang="ru-RU" b="1" dirty="0"/>
        </a:p>
      </dgm:t>
    </dgm:pt>
    <dgm:pt modelId="{BB074B7E-EFE9-4519-A2CB-C01266147823}" type="parTrans" cxnId="{71E19489-D23D-40AA-9235-090041A5218B}">
      <dgm:prSet/>
      <dgm:spPr/>
      <dgm:t>
        <a:bodyPr/>
        <a:lstStyle/>
        <a:p>
          <a:endParaRPr lang="ru-RU"/>
        </a:p>
      </dgm:t>
    </dgm:pt>
    <dgm:pt modelId="{96FC944B-DC19-4AE0-BD41-1E55698B886D}" type="sibTrans" cxnId="{71E19489-D23D-40AA-9235-090041A5218B}">
      <dgm:prSet/>
      <dgm:spPr/>
      <dgm:t>
        <a:bodyPr/>
        <a:lstStyle/>
        <a:p>
          <a:endParaRPr lang="ru-RU"/>
        </a:p>
      </dgm:t>
    </dgm:pt>
    <dgm:pt modelId="{54ED7B06-5044-4C7E-BD19-FC7E2019E9CC}" type="pres">
      <dgm:prSet presAssocID="{0F9D75FB-4C5B-4D47-939E-ED1D3A5E154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C2E89-3C83-43A0-8656-D705C69CF273}" type="pres">
      <dgm:prSet presAssocID="{C6DDBF0C-A9CA-4F0E-B575-65DD9F0F909B}" presName="composite" presStyleCnt="0"/>
      <dgm:spPr/>
    </dgm:pt>
    <dgm:pt modelId="{41AE809B-0D05-4E88-9E15-9ED4760E65E6}" type="pres">
      <dgm:prSet presAssocID="{C6DDBF0C-A9CA-4F0E-B575-65DD9F0F90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57A5FE-343E-476C-B47E-866B585C28B5}" type="pres">
      <dgm:prSet presAssocID="{C6DDBF0C-A9CA-4F0E-B575-65DD9F0F909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92244-BAF3-4A0B-AF52-154B8CD208F4}" type="pres">
      <dgm:prSet presAssocID="{471DB9BD-1A39-4D5C-9065-32A149C52612}" presName="space" presStyleCnt="0"/>
      <dgm:spPr/>
    </dgm:pt>
    <dgm:pt modelId="{9D7A6583-33B1-4D88-BEC9-E1AA35F64000}" type="pres">
      <dgm:prSet presAssocID="{05CFAA44-E32D-4BD2-AF82-339CD6BF096E}" presName="composite" presStyleCnt="0"/>
      <dgm:spPr/>
    </dgm:pt>
    <dgm:pt modelId="{0EA78252-CE7A-46DF-A404-EC58483752D4}" type="pres">
      <dgm:prSet presAssocID="{05CFAA44-E32D-4BD2-AF82-339CD6BF096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C1D395-FF6E-4BF7-BF3D-2FD96FCB5994}" type="pres">
      <dgm:prSet presAssocID="{05CFAA44-E32D-4BD2-AF82-339CD6BF096E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A29F3-BD9E-421E-9ED4-DD43417E7C4B}" type="pres">
      <dgm:prSet presAssocID="{DDE58659-89BC-42DF-834F-80A855FE5DC2}" presName="space" presStyleCnt="0"/>
      <dgm:spPr/>
    </dgm:pt>
    <dgm:pt modelId="{EAB62B5E-6BCD-49B9-A70C-C80590805290}" type="pres">
      <dgm:prSet presAssocID="{0F8FE35B-1259-440B-8509-708F5317B5B2}" presName="composite" presStyleCnt="0"/>
      <dgm:spPr/>
    </dgm:pt>
    <dgm:pt modelId="{F4CBA954-F6A2-481C-8014-B3B841382A25}" type="pres">
      <dgm:prSet presAssocID="{0F8FE35B-1259-440B-8509-708F5317B5B2}" presName="parTx" presStyleLbl="alignNode1" presStyleIdx="2" presStyleCnt="3" custLinFactNeighborX="-884" custLinFactNeighborY="123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F4F9D-0E54-4AC0-B3EF-E43CA1F8C765}" type="pres">
      <dgm:prSet presAssocID="{0F8FE35B-1259-440B-8509-708F5317B5B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FF1167-B8CF-4443-9089-B450C5D25CB4}" type="presOf" srcId="{0F9D75FB-4C5B-4D47-939E-ED1D3A5E1543}" destId="{54ED7B06-5044-4C7E-BD19-FC7E2019E9CC}" srcOrd="0" destOrd="0" presId="urn:microsoft.com/office/officeart/2005/8/layout/hList1"/>
    <dgm:cxn modelId="{3275CB8C-0F07-4E81-A72F-E6A693603F7D}" type="presOf" srcId="{05CFAA44-E32D-4BD2-AF82-339CD6BF096E}" destId="{0EA78252-CE7A-46DF-A404-EC58483752D4}" srcOrd="0" destOrd="0" presId="urn:microsoft.com/office/officeart/2005/8/layout/hList1"/>
    <dgm:cxn modelId="{5B6122FB-1B8A-43C8-ADEE-BC0667336604}" srcId="{0F9D75FB-4C5B-4D47-939E-ED1D3A5E1543}" destId="{C6DDBF0C-A9CA-4F0E-B575-65DD9F0F909B}" srcOrd="0" destOrd="0" parTransId="{251956FD-C3CC-447B-9B7B-24924CD65BA0}" sibTransId="{471DB9BD-1A39-4D5C-9065-32A149C52612}"/>
    <dgm:cxn modelId="{934ED9B4-E235-4D2F-843A-A6178DC57DB8}" srcId="{0F9D75FB-4C5B-4D47-939E-ED1D3A5E1543}" destId="{05CFAA44-E32D-4BD2-AF82-339CD6BF096E}" srcOrd="1" destOrd="0" parTransId="{2911954A-23CD-417B-B7B2-9ABBD181526F}" sibTransId="{DDE58659-89BC-42DF-834F-80A855FE5DC2}"/>
    <dgm:cxn modelId="{0FB3C6E1-C22A-415E-9D85-BD4C879D91E1}" type="presOf" srcId="{4F6DA9C8-D7EB-4E77-A232-857E2CBEE22F}" destId="{972F4F9D-0E54-4AC0-B3EF-E43CA1F8C765}" srcOrd="0" destOrd="0" presId="urn:microsoft.com/office/officeart/2005/8/layout/hList1"/>
    <dgm:cxn modelId="{FE4CD74E-5459-4183-B94D-BC8E9E9B6161}" srcId="{0F9D75FB-4C5B-4D47-939E-ED1D3A5E1543}" destId="{0F8FE35B-1259-440B-8509-708F5317B5B2}" srcOrd="2" destOrd="0" parTransId="{382444E1-8572-44AF-939B-82AF2F4287CF}" sibTransId="{C772BFE9-76B4-436B-AA7D-629C3D088FB8}"/>
    <dgm:cxn modelId="{2DFC320A-DF43-4F05-A0F7-A1D64EF11D9E}" type="presOf" srcId="{C6DDBF0C-A9CA-4F0E-B575-65DD9F0F909B}" destId="{41AE809B-0D05-4E88-9E15-9ED4760E65E6}" srcOrd="0" destOrd="0" presId="urn:microsoft.com/office/officeart/2005/8/layout/hList1"/>
    <dgm:cxn modelId="{807A3B6F-D7A1-466C-8DA5-9660AD496F7E}" type="presOf" srcId="{5BE37405-A9E1-4F62-99C0-11985C5A2F36}" destId="{C857A5FE-343E-476C-B47E-866B585C28B5}" srcOrd="0" destOrd="0" presId="urn:microsoft.com/office/officeart/2005/8/layout/hList1"/>
    <dgm:cxn modelId="{F9A4D9E1-B67F-462A-90E5-63C7D3D86C58}" type="presOf" srcId="{BC61D059-CEBC-4213-86E2-707AFBA4AA40}" destId="{07C1D395-FF6E-4BF7-BF3D-2FD96FCB5994}" srcOrd="0" destOrd="0" presId="urn:microsoft.com/office/officeart/2005/8/layout/hList1"/>
    <dgm:cxn modelId="{3D037A59-6737-4AC8-80D6-8250155E997B}" type="presOf" srcId="{0F8FE35B-1259-440B-8509-708F5317B5B2}" destId="{F4CBA954-F6A2-481C-8014-B3B841382A25}" srcOrd="0" destOrd="0" presId="urn:microsoft.com/office/officeart/2005/8/layout/hList1"/>
    <dgm:cxn modelId="{FC3ECF53-F555-4D08-B7A1-D7A1A3839FAE}" srcId="{05CFAA44-E32D-4BD2-AF82-339CD6BF096E}" destId="{BC61D059-CEBC-4213-86E2-707AFBA4AA40}" srcOrd="0" destOrd="0" parTransId="{96B066F2-155F-42EE-BBD3-3A4E2645B126}" sibTransId="{71CD9924-CC7D-4CA9-8D97-F02745980F10}"/>
    <dgm:cxn modelId="{DFE87DCE-BE4A-473E-BC60-37B95F8A6E7F}" srcId="{C6DDBF0C-A9CA-4F0E-B575-65DD9F0F909B}" destId="{5BE37405-A9E1-4F62-99C0-11985C5A2F36}" srcOrd="0" destOrd="0" parTransId="{9C1437C8-2460-4F17-8721-495B109F4883}" sibTransId="{F2E4B698-0736-4CAB-9764-3C0A706F902E}"/>
    <dgm:cxn modelId="{71E19489-D23D-40AA-9235-090041A5218B}" srcId="{0F8FE35B-1259-440B-8509-708F5317B5B2}" destId="{4F6DA9C8-D7EB-4E77-A232-857E2CBEE22F}" srcOrd="0" destOrd="0" parTransId="{BB074B7E-EFE9-4519-A2CB-C01266147823}" sibTransId="{96FC944B-DC19-4AE0-BD41-1E55698B886D}"/>
    <dgm:cxn modelId="{1DC51D94-4A43-4587-A656-BFE145D3AE20}" type="presParOf" srcId="{54ED7B06-5044-4C7E-BD19-FC7E2019E9CC}" destId="{203C2E89-3C83-43A0-8656-D705C69CF273}" srcOrd="0" destOrd="0" presId="urn:microsoft.com/office/officeart/2005/8/layout/hList1"/>
    <dgm:cxn modelId="{BDFB09AA-9B33-49F0-9CFF-0AD1C925DC23}" type="presParOf" srcId="{203C2E89-3C83-43A0-8656-D705C69CF273}" destId="{41AE809B-0D05-4E88-9E15-9ED4760E65E6}" srcOrd="0" destOrd="0" presId="urn:microsoft.com/office/officeart/2005/8/layout/hList1"/>
    <dgm:cxn modelId="{BB88F12B-7269-4180-8506-B4E78AA7DDAF}" type="presParOf" srcId="{203C2E89-3C83-43A0-8656-D705C69CF273}" destId="{C857A5FE-343E-476C-B47E-866B585C28B5}" srcOrd="1" destOrd="0" presId="urn:microsoft.com/office/officeart/2005/8/layout/hList1"/>
    <dgm:cxn modelId="{D401147D-154D-407F-AD2E-A38C3ACF3307}" type="presParOf" srcId="{54ED7B06-5044-4C7E-BD19-FC7E2019E9CC}" destId="{FC792244-BAF3-4A0B-AF52-154B8CD208F4}" srcOrd="1" destOrd="0" presId="urn:microsoft.com/office/officeart/2005/8/layout/hList1"/>
    <dgm:cxn modelId="{F2223468-A990-43E9-A5F8-0B0F5BF03670}" type="presParOf" srcId="{54ED7B06-5044-4C7E-BD19-FC7E2019E9CC}" destId="{9D7A6583-33B1-4D88-BEC9-E1AA35F64000}" srcOrd="2" destOrd="0" presId="urn:microsoft.com/office/officeart/2005/8/layout/hList1"/>
    <dgm:cxn modelId="{C3DA1386-4869-4083-B2D8-B608445A0A96}" type="presParOf" srcId="{9D7A6583-33B1-4D88-BEC9-E1AA35F64000}" destId="{0EA78252-CE7A-46DF-A404-EC58483752D4}" srcOrd="0" destOrd="0" presId="urn:microsoft.com/office/officeart/2005/8/layout/hList1"/>
    <dgm:cxn modelId="{4F31F53C-C2F6-4803-A416-5938566ED3E8}" type="presParOf" srcId="{9D7A6583-33B1-4D88-BEC9-E1AA35F64000}" destId="{07C1D395-FF6E-4BF7-BF3D-2FD96FCB5994}" srcOrd="1" destOrd="0" presId="urn:microsoft.com/office/officeart/2005/8/layout/hList1"/>
    <dgm:cxn modelId="{EE2640DE-4D32-42F1-9213-B3A6DFC3ACDE}" type="presParOf" srcId="{54ED7B06-5044-4C7E-BD19-FC7E2019E9CC}" destId="{986A29F3-BD9E-421E-9ED4-DD43417E7C4B}" srcOrd="3" destOrd="0" presId="urn:microsoft.com/office/officeart/2005/8/layout/hList1"/>
    <dgm:cxn modelId="{E4BF4F30-0CE6-4563-8C58-A463A4D01842}" type="presParOf" srcId="{54ED7B06-5044-4C7E-BD19-FC7E2019E9CC}" destId="{EAB62B5E-6BCD-49B9-A70C-C80590805290}" srcOrd="4" destOrd="0" presId="urn:microsoft.com/office/officeart/2005/8/layout/hList1"/>
    <dgm:cxn modelId="{7965CDE5-2B8E-4324-899E-1DFD41B53CB0}" type="presParOf" srcId="{EAB62B5E-6BCD-49B9-A70C-C80590805290}" destId="{F4CBA954-F6A2-481C-8014-B3B841382A25}" srcOrd="0" destOrd="0" presId="urn:microsoft.com/office/officeart/2005/8/layout/hList1"/>
    <dgm:cxn modelId="{686BBFF3-2E28-4423-9F1E-9071E65002C6}" type="presParOf" srcId="{EAB62B5E-6BCD-49B9-A70C-C80590805290}" destId="{972F4F9D-0E54-4AC0-B3EF-E43CA1F8C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AE809B-0D05-4E88-9E15-9ED4760E65E6}">
      <dsp:nvSpPr>
        <dsp:cNvPr id="0" name=""/>
        <dsp:cNvSpPr/>
      </dsp:nvSpPr>
      <dsp:spPr>
        <a:xfrm>
          <a:off x="2025" y="143857"/>
          <a:ext cx="1974594" cy="7898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Как теперь</a:t>
          </a:r>
          <a:endParaRPr lang="ru-RU" sz="1400" kern="1200" dirty="0"/>
        </a:p>
      </dsp:txBody>
      <dsp:txXfrm>
        <a:off x="2025" y="143857"/>
        <a:ext cx="1974594" cy="789837"/>
      </dsp:txXfrm>
    </dsp:sp>
    <dsp:sp modelId="{C857A5FE-343E-476C-B47E-866B585C28B5}">
      <dsp:nvSpPr>
        <dsp:cNvPr id="0" name=""/>
        <dsp:cNvSpPr/>
      </dsp:nvSpPr>
      <dsp:spPr>
        <a:xfrm>
          <a:off x="2025" y="933694"/>
          <a:ext cx="1974594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Разрешили использовать </a:t>
          </a:r>
          <a:r>
            <a:rPr lang="ru-RU" sz="1400" b="1" kern="1200" dirty="0" smtClean="0">
              <a:hlinkClick xmlns:r="http://schemas.openxmlformats.org/officeDocument/2006/relationships" r:id="rId1" tooltip="закупки определенных товаров, работ, услуг вследствие аварии, иных чрезвычайных ситуаций природного или техногенного характера, непреодолимой силы, в случае возникновения необходимости..."/>
            </a:rPr>
            <a:t>пункт 9</a:t>
          </a:r>
          <a:r>
            <a:rPr lang="ru-RU" sz="1400" b="1" kern="1200" dirty="0" smtClean="0"/>
            <a:t> части 1 статьи 93 Закона № 44-ФЗ как основание закупить у единственного поставщика, если ввели режим повышенной готовности (</a:t>
          </a:r>
          <a:r>
            <a:rPr lang="ru-RU" sz="1400" b="1" kern="1200" dirty="0" smtClean="0">
              <a:hlinkClick xmlns:r="http://schemas.openxmlformats.org/officeDocument/2006/relationships" r:id="rId1"/>
            </a:rPr>
            <a:t>ч. 4</a:t>
          </a:r>
          <a:r>
            <a:rPr lang="ru-RU" sz="1400" b="1" kern="1200" dirty="0" smtClean="0"/>
            <a:t> «а» </a:t>
          </a:r>
          <a:r>
            <a:rPr lang="ru-RU" sz="1400" b="1" kern="1200" dirty="0" smtClean="0">
              <a:hlinkClick xmlns:r="http://schemas.openxmlformats.org/officeDocument/2006/relationships" r:id="rId1" tooltip="Статья 11 Внести в Федеральный закон от 5 апреля 2013 года № 44-ФЗ"/>
            </a:rPr>
            <a:t>ст. 11</a:t>
          </a:r>
          <a:r>
            <a:rPr lang="ru-RU" sz="1400" b="1" kern="1200" dirty="0" smtClean="0"/>
            <a:t> Закона от 01.04.2020 № 98-ФЗ)</a:t>
          </a:r>
          <a:endParaRPr lang="ru-RU" sz="1400" b="1" kern="1200" dirty="0"/>
        </a:p>
      </dsp:txBody>
      <dsp:txXfrm>
        <a:off x="2025" y="933694"/>
        <a:ext cx="1974594" cy="2810880"/>
      </dsp:txXfrm>
    </dsp:sp>
    <dsp:sp modelId="{0EA78252-CE7A-46DF-A404-EC58483752D4}">
      <dsp:nvSpPr>
        <dsp:cNvPr id="0" name=""/>
        <dsp:cNvSpPr/>
      </dsp:nvSpPr>
      <dsp:spPr>
        <a:xfrm>
          <a:off x="2253062" y="143857"/>
          <a:ext cx="1974594" cy="7898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Как было</a:t>
          </a:r>
          <a:endParaRPr lang="ru-RU" sz="1400" kern="1200" dirty="0"/>
        </a:p>
      </dsp:txBody>
      <dsp:txXfrm>
        <a:off x="2253062" y="143857"/>
        <a:ext cx="1974594" cy="789837"/>
      </dsp:txXfrm>
    </dsp:sp>
    <dsp:sp modelId="{07C1D395-FF6E-4BF7-BF3D-2FD96FCB5994}">
      <dsp:nvSpPr>
        <dsp:cNvPr id="0" name=""/>
        <dsp:cNvSpPr/>
      </dsp:nvSpPr>
      <dsp:spPr>
        <a:xfrm>
          <a:off x="2253062" y="933694"/>
          <a:ext cx="1974594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В </a:t>
          </a:r>
          <a:r>
            <a:rPr lang="ru-RU" sz="1400" b="1" kern="1200" dirty="0" smtClean="0">
              <a:hlinkClick xmlns:r="http://schemas.openxmlformats.org/officeDocument/2006/relationships" r:id="rId1" tooltip="закупки определенных товаров, работ, услуг вследствие аварии, иных чрезвычайных ситуаций природного или техногенного характера, непреодолимой силы, в случае возникновения необходимости..."/>
            </a:rPr>
            <a:t>пункте 9</a:t>
          </a:r>
          <a:r>
            <a:rPr lang="ru-RU" sz="1400" b="1" kern="1200" dirty="0" smtClean="0"/>
            <a:t> части 1 статьи 93 Закона № 44-ФЗ не было режима повышенной готовности как основания для закупок у единственного поставщика</a:t>
          </a:r>
          <a:endParaRPr lang="ru-RU" sz="1400" b="1" kern="1200" dirty="0"/>
        </a:p>
      </dsp:txBody>
      <dsp:txXfrm>
        <a:off x="2253062" y="933694"/>
        <a:ext cx="1974594" cy="2810880"/>
      </dsp:txXfrm>
    </dsp:sp>
    <dsp:sp modelId="{F4CBA954-F6A2-481C-8014-B3B841382A25}">
      <dsp:nvSpPr>
        <dsp:cNvPr id="0" name=""/>
        <dsp:cNvSpPr/>
      </dsp:nvSpPr>
      <dsp:spPr>
        <a:xfrm>
          <a:off x="4506125" y="169905"/>
          <a:ext cx="1974594" cy="7898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Как применять</a:t>
          </a:r>
          <a:endParaRPr lang="ru-RU" sz="1400" kern="1200" dirty="0"/>
        </a:p>
      </dsp:txBody>
      <dsp:txXfrm>
        <a:off x="4506125" y="169905"/>
        <a:ext cx="1974594" cy="789837"/>
      </dsp:txXfrm>
    </dsp:sp>
    <dsp:sp modelId="{972F4F9D-0E54-4AC0-B3EF-E43CA1F8C765}">
      <dsp:nvSpPr>
        <dsp:cNvPr id="0" name=""/>
        <dsp:cNvSpPr/>
      </dsp:nvSpPr>
      <dsp:spPr>
        <a:xfrm>
          <a:off x="4504100" y="933694"/>
          <a:ext cx="1974594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В условиях </a:t>
          </a:r>
          <a:r>
            <a:rPr lang="ru-RU" sz="1400" b="1" kern="1200" dirty="0" err="1" smtClean="0"/>
            <a:t>коронавируса</a:t>
          </a:r>
          <a:r>
            <a:rPr lang="ru-RU" sz="1400" b="1" kern="1200" dirty="0" smtClean="0"/>
            <a:t> срочные контракты </a:t>
          </a:r>
          <a:r>
            <a:rPr lang="ru-RU" sz="1400" b="1" kern="1200" dirty="0" smtClean="0">
              <a:hlinkClick xmlns:r="http://schemas.openxmlformats.org/officeDocument/2006/relationships" r:id="rId1"/>
            </a:rPr>
            <a:t>заключайте с  единственным поставщиком</a:t>
          </a:r>
          <a:r>
            <a:rPr lang="ru-RU" sz="1400" b="1" kern="1200" dirty="0" smtClean="0"/>
            <a:t>. Приобретайте любые ТРУ на любые суммы, если закупка направлена на предупреждение распространения инфекции</a:t>
          </a:r>
          <a:endParaRPr lang="ru-RU" sz="1400" b="1" kern="1200" dirty="0"/>
        </a:p>
      </dsp:txBody>
      <dsp:txXfrm>
        <a:off x="4504100" y="933694"/>
        <a:ext cx="1974594" cy="28108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AE809B-0D05-4E88-9E15-9ED4760E65E6}">
      <dsp:nvSpPr>
        <dsp:cNvPr id="0" name=""/>
        <dsp:cNvSpPr/>
      </dsp:nvSpPr>
      <dsp:spPr>
        <a:xfrm>
          <a:off x="2047" y="13162"/>
          <a:ext cx="1996534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Как теперь</a:t>
          </a:r>
          <a:endParaRPr lang="ru-RU" sz="1600" kern="1200" dirty="0"/>
        </a:p>
      </dsp:txBody>
      <dsp:txXfrm>
        <a:off x="2047" y="13162"/>
        <a:ext cx="1996534" cy="633600"/>
      </dsp:txXfrm>
    </dsp:sp>
    <dsp:sp modelId="{C857A5FE-343E-476C-B47E-866B585C28B5}">
      <dsp:nvSpPr>
        <dsp:cNvPr id="0" name=""/>
        <dsp:cNvSpPr/>
      </dsp:nvSpPr>
      <dsp:spPr>
        <a:xfrm>
          <a:off x="2047" y="646763"/>
          <a:ext cx="1996534" cy="38045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Разрешено заключить контракт по </a:t>
          </a:r>
          <a:r>
            <a:rPr lang="ru-RU" sz="1200" b="1" kern="1200" dirty="0" smtClean="0">
              <a:hlinkClick xmlns:r="http://schemas.openxmlformats.org/officeDocument/2006/relationships" r:id="rId1" tooltip="закупки определенных товаров, работ, услуг вследствие аварии, иных чрезвычайных ситуаций природного или техногенного характера, непреодолимой силы, в случае возникновения необходимости..."/>
            </a:rPr>
            <a:t>пункту 9</a:t>
          </a:r>
          <a:r>
            <a:rPr lang="ru-RU" sz="1200" b="1" kern="1200" dirty="0" smtClean="0"/>
            <a:t> части 1 статьи 93 Закона № 44-ФЗ на закупку любых ТРУ (товаров, работ, услуг):</a:t>
          </a:r>
          <a:endParaRPr lang="ru-RU" sz="1200" b="1" kern="1200" dirty="0"/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для неотложной или экстренной медпомощи;</a:t>
          </a:r>
          <a:endParaRPr lang="ru-RU" sz="1200" b="1" kern="1200" dirty="0"/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вследствие аварии или обстоятельств непреодолимой силы;</a:t>
          </a:r>
          <a:endParaRPr lang="ru-RU" sz="1200" b="1" kern="1200" dirty="0"/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для предупреждения и ликвидации чрезвычайной ситуации;</a:t>
          </a:r>
          <a:endParaRPr lang="ru-RU" sz="1200" b="1" kern="1200" dirty="0"/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для оказания гуманитарной помощи (</a:t>
          </a:r>
          <a:r>
            <a:rPr lang="ru-RU" sz="1200" b="1" kern="1200" dirty="0" smtClean="0">
              <a:hlinkClick xmlns:r="http://schemas.openxmlformats.org/officeDocument/2006/relationships" r:id="rId1"/>
            </a:rPr>
            <a:t>ч. 4</a:t>
          </a:r>
          <a:r>
            <a:rPr lang="ru-RU" sz="1200" b="1" kern="1200" dirty="0" smtClean="0"/>
            <a:t> «а» </a:t>
          </a:r>
          <a:r>
            <a:rPr lang="ru-RU" sz="1200" b="1" kern="1200" dirty="0" smtClean="0">
              <a:hlinkClick xmlns:r="http://schemas.openxmlformats.org/officeDocument/2006/relationships" r:id="rId1" tooltip="Статья 11 Внести в Федеральный закон от 5 апреля 2013 года № 44-ФЗ"/>
            </a:rPr>
            <a:t>ст. 11</a:t>
          </a:r>
          <a:r>
            <a:rPr lang="ru-RU" sz="1200" b="1" kern="1200" dirty="0" smtClean="0"/>
            <a:t> Закона от 01.04.2020 № 98-ФЗ)</a:t>
          </a:r>
          <a:endParaRPr lang="ru-RU" sz="1200" b="1" kern="1200" dirty="0"/>
        </a:p>
      </dsp:txBody>
      <dsp:txXfrm>
        <a:off x="2047" y="646763"/>
        <a:ext cx="1996534" cy="3804570"/>
      </dsp:txXfrm>
    </dsp:sp>
    <dsp:sp modelId="{0EA78252-CE7A-46DF-A404-EC58483752D4}">
      <dsp:nvSpPr>
        <dsp:cNvPr id="0" name=""/>
        <dsp:cNvSpPr/>
      </dsp:nvSpPr>
      <dsp:spPr>
        <a:xfrm>
          <a:off x="2278096" y="13162"/>
          <a:ext cx="1996534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Как было</a:t>
          </a:r>
          <a:endParaRPr lang="ru-RU" sz="1600" kern="1200" dirty="0"/>
        </a:p>
      </dsp:txBody>
      <dsp:txXfrm>
        <a:off x="2278096" y="13162"/>
        <a:ext cx="1996534" cy="633600"/>
      </dsp:txXfrm>
    </dsp:sp>
    <dsp:sp modelId="{07C1D395-FF6E-4BF7-BF3D-2FD96FCB5994}">
      <dsp:nvSpPr>
        <dsp:cNvPr id="0" name=""/>
        <dsp:cNvSpPr/>
      </dsp:nvSpPr>
      <dsp:spPr>
        <a:xfrm>
          <a:off x="2278096" y="646763"/>
          <a:ext cx="1996534" cy="38045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По </a:t>
          </a:r>
          <a:r>
            <a:rPr lang="ru-RU" sz="1200" b="1" kern="1200" dirty="0" smtClean="0">
              <a:hlinkClick xmlns:r="http://schemas.openxmlformats.org/officeDocument/2006/relationships" r:id="rId1" tooltip="закупки определенных товаров, работ, услуг вследствие аварии, иных чрезвычайных ситуаций природного или техногенного характера, непреодолимой силы, в случае возникновения необходимости..."/>
            </a:rPr>
            <a:t>пункту 9</a:t>
          </a:r>
          <a:r>
            <a:rPr lang="ru-RU" sz="1200" b="1" kern="1200" dirty="0" smtClean="0"/>
            <a:t> части 1 статьи 93 Закона № 44-ФЗ заказчики приобретали ТРУ в целях оказания медицинской помощи в экстренной и неотложной форме, если эти ТРУ не входили в перечень ТРУ, необходимых для оказания гуманитарной помощи либо ликвидации последствий ЧС природного или техногенного характера </a:t>
          </a:r>
          <a:endParaRPr lang="ru-RU" sz="1200" b="1" kern="1200" dirty="0"/>
        </a:p>
      </dsp:txBody>
      <dsp:txXfrm>
        <a:off x="2278096" y="646763"/>
        <a:ext cx="1996534" cy="3804570"/>
      </dsp:txXfrm>
    </dsp:sp>
    <dsp:sp modelId="{F4CBA954-F6A2-481C-8014-B3B841382A25}">
      <dsp:nvSpPr>
        <dsp:cNvPr id="0" name=""/>
        <dsp:cNvSpPr/>
      </dsp:nvSpPr>
      <dsp:spPr>
        <a:xfrm>
          <a:off x="4554145" y="13162"/>
          <a:ext cx="1996534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Как</a:t>
          </a:r>
          <a:r>
            <a:rPr lang="ru-RU" sz="1400" kern="1200" dirty="0" smtClean="0"/>
            <a:t> </a:t>
          </a:r>
          <a:r>
            <a:rPr lang="ru-RU" sz="1600" kern="1200" dirty="0" smtClean="0"/>
            <a:t>применять</a:t>
          </a:r>
          <a:endParaRPr lang="ru-RU" sz="1600" kern="1200" dirty="0"/>
        </a:p>
      </dsp:txBody>
      <dsp:txXfrm>
        <a:off x="4554145" y="13162"/>
        <a:ext cx="1996534" cy="633600"/>
      </dsp:txXfrm>
    </dsp:sp>
    <dsp:sp modelId="{972F4F9D-0E54-4AC0-B3EF-E43CA1F8C765}">
      <dsp:nvSpPr>
        <dsp:cNvPr id="0" name=""/>
        <dsp:cNvSpPr/>
      </dsp:nvSpPr>
      <dsp:spPr>
        <a:xfrm>
          <a:off x="4554145" y="646763"/>
          <a:ext cx="1996534" cy="38045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Когда заключаете контракт с единственным поставщиком, больше не проверяйте, входит ли объект закупки в перечень, который Правительство утвердило </a:t>
          </a:r>
          <a:r>
            <a:rPr lang="ru-RU" sz="1200" b="1" kern="1200" dirty="0" smtClean="0">
              <a:hlinkClick xmlns:r="http://schemas.openxmlformats.org/officeDocument/2006/relationships" r:id="rId1"/>
            </a:rPr>
            <a:t>распоряжением от 30.09.2013 № 1765-р</a:t>
          </a:r>
          <a:endParaRPr lang="ru-RU" sz="1200" b="1" kern="1200" dirty="0"/>
        </a:p>
      </dsp:txBody>
      <dsp:txXfrm>
        <a:off x="4554145" y="646763"/>
        <a:ext cx="1996534" cy="380457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AE809B-0D05-4E88-9E15-9ED4760E65E6}">
      <dsp:nvSpPr>
        <dsp:cNvPr id="0" name=""/>
        <dsp:cNvSpPr/>
      </dsp:nvSpPr>
      <dsp:spPr>
        <a:xfrm>
          <a:off x="2047" y="405541"/>
          <a:ext cx="1996534" cy="7986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Как теперь</a:t>
          </a:r>
          <a:endParaRPr lang="ru-RU" sz="1600" kern="1200" dirty="0"/>
        </a:p>
      </dsp:txBody>
      <dsp:txXfrm>
        <a:off x="2047" y="405541"/>
        <a:ext cx="1996534" cy="798613"/>
      </dsp:txXfrm>
    </dsp:sp>
    <dsp:sp modelId="{C857A5FE-343E-476C-B47E-866B585C28B5}">
      <dsp:nvSpPr>
        <dsp:cNvPr id="0" name=""/>
        <dsp:cNvSpPr/>
      </dsp:nvSpPr>
      <dsp:spPr>
        <a:xfrm>
          <a:off x="2047" y="1204154"/>
          <a:ext cx="1996534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Ввели новое основание для закупок у единственного поставщика – </a:t>
          </a:r>
          <a:r>
            <a:rPr lang="ru-RU" sz="1200" b="1" kern="1200" dirty="0" smtClean="0">
              <a:hlinkClick xmlns:r="http://schemas.openxmlformats.org/officeDocument/2006/relationships" r:id="rId1" tooltip="56) осуществление закупок товаров, работ, услуг федеральным органом исполнительной власти, осуществляющим функции по выработке и реализации государственной политики в области обороны,.."/>
            </a:rPr>
            <a:t>пункт 56</a:t>
          </a:r>
          <a:r>
            <a:rPr lang="ru-RU" sz="1200" b="1" kern="1200" dirty="0" smtClean="0"/>
            <a:t> части 1 статьи 93 Закона № 44-ФЗ  (</a:t>
          </a:r>
          <a:r>
            <a:rPr lang="ru-RU" sz="1200" b="1" kern="1200" dirty="0" smtClean="0">
              <a:hlinkClick xmlns:r="http://schemas.openxmlformats.org/officeDocument/2006/relationships" r:id="rId1" tooltip="56) осуществление закупок товаров, работ, услуг федеральным органом исполнительной власти, осуществляющим функции по выработке и реализации государственной политики в области обороны,.."/>
            </a:rPr>
            <a:t>ч. 1 ст. 93 Закона № 44-ФЗ</a:t>
          </a:r>
          <a:r>
            <a:rPr lang="ru-RU" sz="1200" b="1" kern="1200" dirty="0" smtClean="0"/>
            <a:t>)</a:t>
          </a:r>
          <a:endParaRPr lang="ru-RU" sz="1200" b="1" kern="1200" dirty="0" smtClean="0">
            <a:hlinkClick xmlns:r="http://schemas.openxmlformats.org/officeDocument/2006/relationships" r:id="rId1" tooltip="56) осуществление закупок товаров, работ, услуг федеральным органом исполнительной власти, осуществляющим функции по выработке и реализации государственной политики в области обороны,.."/>
          </a:endParaRPr>
        </a:p>
      </dsp:txBody>
      <dsp:txXfrm>
        <a:off x="2047" y="1204154"/>
        <a:ext cx="1996534" cy="2854800"/>
      </dsp:txXfrm>
    </dsp:sp>
    <dsp:sp modelId="{0EA78252-CE7A-46DF-A404-EC58483752D4}">
      <dsp:nvSpPr>
        <dsp:cNvPr id="0" name=""/>
        <dsp:cNvSpPr/>
      </dsp:nvSpPr>
      <dsp:spPr>
        <a:xfrm>
          <a:off x="2278096" y="405541"/>
          <a:ext cx="1996534" cy="7986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Как было</a:t>
          </a:r>
          <a:endParaRPr lang="ru-RU" sz="1600" kern="1200" dirty="0"/>
        </a:p>
      </dsp:txBody>
      <dsp:txXfrm>
        <a:off x="2278096" y="405541"/>
        <a:ext cx="1996534" cy="798613"/>
      </dsp:txXfrm>
    </dsp:sp>
    <dsp:sp modelId="{07C1D395-FF6E-4BF7-BF3D-2FD96FCB5994}">
      <dsp:nvSpPr>
        <dsp:cNvPr id="0" name=""/>
        <dsp:cNvSpPr/>
      </dsp:nvSpPr>
      <dsp:spPr>
        <a:xfrm>
          <a:off x="2278096" y="1204154"/>
          <a:ext cx="1996534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В </a:t>
          </a:r>
          <a:r>
            <a:rPr lang="ru-RU" sz="1200" b="1" kern="1200" dirty="0" smtClean="0">
              <a:hlinkClick xmlns:r="http://schemas.openxmlformats.org/officeDocument/2006/relationships" r:id="rId1"/>
            </a:rPr>
            <a:t>Законе № 44-ФЗ</a:t>
          </a:r>
          <a:r>
            <a:rPr lang="ru-RU" sz="1200" b="1" kern="1200" dirty="0" smtClean="0"/>
            <a:t> было 55 оснований для закупок у единственного поставщика </a:t>
          </a:r>
          <a:endParaRPr lang="ru-RU" sz="1200" b="1" kern="1200" dirty="0"/>
        </a:p>
      </dsp:txBody>
      <dsp:txXfrm>
        <a:off x="2278096" y="1204154"/>
        <a:ext cx="1996534" cy="2854800"/>
      </dsp:txXfrm>
    </dsp:sp>
    <dsp:sp modelId="{F4CBA954-F6A2-481C-8014-B3B841382A25}">
      <dsp:nvSpPr>
        <dsp:cNvPr id="0" name=""/>
        <dsp:cNvSpPr/>
      </dsp:nvSpPr>
      <dsp:spPr>
        <a:xfrm>
          <a:off x="4554145" y="405541"/>
          <a:ext cx="1996534" cy="7986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Как</a:t>
          </a:r>
          <a:r>
            <a:rPr lang="ru-RU" sz="1400" kern="1200" dirty="0" smtClean="0"/>
            <a:t> </a:t>
          </a:r>
          <a:r>
            <a:rPr lang="ru-RU" sz="1600" kern="1200" dirty="0" smtClean="0"/>
            <a:t>применять</a:t>
          </a:r>
          <a:endParaRPr lang="ru-RU" sz="1600" kern="1200" dirty="0"/>
        </a:p>
      </dsp:txBody>
      <dsp:txXfrm>
        <a:off x="4554145" y="405541"/>
        <a:ext cx="1996534" cy="798613"/>
      </dsp:txXfrm>
    </dsp:sp>
    <dsp:sp modelId="{972F4F9D-0E54-4AC0-B3EF-E43CA1F8C765}">
      <dsp:nvSpPr>
        <dsp:cNvPr id="0" name=""/>
        <dsp:cNvSpPr/>
      </dsp:nvSpPr>
      <dsp:spPr>
        <a:xfrm>
          <a:off x="4554145" y="1204154"/>
          <a:ext cx="1996534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Новое основание используют </a:t>
          </a:r>
          <a:r>
            <a:rPr lang="ru-RU" sz="1200" b="1" kern="1200" dirty="0" err="1" smtClean="0"/>
            <a:t>ФОИВы</a:t>
          </a:r>
          <a:r>
            <a:rPr lang="ru-RU" sz="1200" b="1" kern="1200" dirty="0" smtClean="0"/>
            <a:t> </a:t>
          </a:r>
          <a:r>
            <a:rPr lang="ru-RU" sz="1200" b="0" kern="1200" dirty="0" smtClean="0"/>
            <a:t>(</a:t>
          </a:r>
          <a:r>
            <a:rPr lang="ru-RU" sz="1200" b="0" i="0" kern="1200" dirty="0" smtClean="0"/>
            <a:t>Федеральные органы исполнительной власти)</a:t>
          </a:r>
          <a:r>
            <a:rPr lang="ru-RU" sz="1200" b="0" kern="1200" dirty="0" smtClean="0"/>
            <a:t> </a:t>
          </a:r>
          <a:r>
            <a:rPr lang="ru-RU" sz="1200" b="1" kern="1200" dirty="0" smtClean="0"/>
            <a:t>по обороне и антитеррору. Они вправе закупать ТРУ по новому основанию в соответствии с перечнем, который разрабатывают сами</a:t>
          </a:r>
          <a:endParaRPr lang="ru-RU" sz="1200" b="1" kern="1200" dirty="0"/>
        </a:p>
      </dsp:txBody>
      <dsp:txXfrm>
        <a:off x="4554145" y="1204154"/>
        <a:ext cx="1996534" cy="28548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AE809B-0D05-4E88-9E15-9ED4760E65E6}">
      <dsp:nvSpPr>
        <dsp:cNvPr id="0" name=""/>
        <dsp:cNvSpPr/>
      </dsp:nvSpPr>
      <dsp:spPr>
        <a:xfrm>
          <a:off x="8347" y="0"/>
          <a:ext cx="1970739" cy="3256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Как теперь</a:t>
          </a:r>
          <a:endParaRPr lang="ru-RU" sz="1400" kern="1200" dirty="0"/>
        </a:p>
      </dsp:txBody>
      <dsp:txXfrm>
        <a:off x="8347" y="0"/>
        <a:ext cx="1970739" cy="325641"/>
      </dsp:txXfrm>
    </dsp:sp>
    <dsp:sp modelId="{C857A5FE-343E-476C-B47E-866B585C28B5}">
      <dsp:nvSpPr>
        <dsp:cNvPr id="0" name=""/>
        <dsp:cNvSpPr/>
      </dsp:nvSpPr>
      <dsp:spPr>
        <a:xfrm>
          <a:off x="8347" y="325641"/>
          <a:ext cx="1970739" cy="370680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Разрешили по соглашению сторон менять сроки, цену контракта, цену единицы из-за </a:t>
          </a:r>
          <a:r>
            <a:rPr lang="ru-RU" sz="1200" b="1" kern="1200" dirty="0" err="1" smtClean="0"/>
            <a:t>коронавируса</a:t>
          </a:r>
          <a:r>
            <a:rPr lang="ru-RU" sz="1200" b="1" kern="1200" dirty="0" smtClean="0"/>
            <a:t> в 2020 году.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Заказчик меняет контракт только в пределах лимита. 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Контрагент должен предоставить новое обеспечение, если возникли новые обязательства. У поставщика остается право уменьшить размер или заменить вид обеспечения </a:t>
          </a:r>
          <a:r>
            <a:rPr lang="ru-RU" sz="1200" b="1" kern="1200" dirty="0" smtClean="0">
              <a:solidFill>
                <a:srgbClr val="00B050"/>
              </a:solidFill>
            </a:rPr>
            <a:t>(</a:t>
          </a:r>
          <a:r>
            <a:rPr lang="ru-RU" sz="1200" b="1" kern="1200" dirty="0" smtClean="0">
              <a:solidFill>
                <a:srgbClr val="00B050"/>
              </a:solidFill>
              <a:hlinkClick xmlns:r="http://schemas.openxmlformats.org/officeDocument/2006/relationships" r:id="rId1" tooltip="65. В 2020 году по соглашению сторон допускается изменение срока исполнения контракта, и (или) цены контракта, и (или) цены единицы товара, работы, услуги (в случае, предусмотренном..."/>
            </a:rPr>
            <a:t>ч. 65 ст. 112 Закона № 44-ФЗ</a:t>
          </a:r>
          <a:r>
            <a:rPr lang="ru-RU" sz="1200" b="1" kern="1200" dirty="0" smtClean="0">
              <a:solidFill>
                <a:srgbClr val="00B050"/>
              </a:solidFill>
            </a:rPr>
            <a:t>)</a:t>
          </a:r>
          <a:endParaRPr lang="ru-RU" sz="1200" b="1" kern="1200" dirty="0">
            <a:solidFill>
              <a:srgbClr val="00B050"/>
            </a:solidFill>
          </a:endParaRPr>
        </a:p>
      </dsp:txBody>
      <dsp:txXfrm>
        <a:off x="8347" y="325641"/>
        <a:ext cx="1970739" cy="3706806"/>
      </dsp:txXfrm>
    </dsp:sp>
    <dsp:sp modelId="{0EA78252-CE7A-46DF-A404-EC58483752D4}">
      <dsp:nvSpPr>
        <dsp:cNvPr id="0" name=""/>
        <dsp:cNvSpPr/>
      </dsp:nvSpPr>
      <dsp:spPr>
        <a:xfrm>
          <a:off x="2254990" y="0"/>
          <a:ext cx="1970739" cy="3256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Как было</a:t>
          </a:r>
          <a:endParaRPr lang="ru-RU" sz="1400" kern="1200" dirty="0"/>
        </a:p>
      </dsp:txBody>
      <dsp:txXfrm>
        <a:off x="2254990" y="0"/>
        <a:ext cx="1970739" cy="325641"/>
      </dsp:txXfrm>
    </dsp:sp>
    <dsp:sp modelId="{07C1D395-FF6E-4BF7-BF3D-2FD96FCB5994}">
      <dsp:nvSpPr>
        <dsp:cNvPr id="0" name=""/>
        <dsp:cNvSpPr/>
      </dsp:nvSpPr>
      <dsp:spPr>
        <a:xfrm>
          <a:off x="2254990" y="325641"/>
          <a:ext cx="1970739" cy="370680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Изменение условия контракта допускалось только в рамках </a:t>
          </a:r>
          <a:r>
            <a:rPr lang="ru-RU" sz="1200" b="1" kern="1200" dirty="0" smtClean="0">
              <a:hlinkClick xmlns:r="http://schemas.openxmlformats.org/officeDocument/2006/relationships" r:id="rId1"/>
            </a:rPr>
            <a:t>статьи 95</a:t>
          </a:r>
          <a:r>
            <a:rPr lang="ru-RU" sz="1200" b="1" kern="1200" dirty="0" smtClean="0"/>
            <a:t> Закона № 44-ФЗ. Например, если цена и количество ТРУ по контракту менялись в пределах 10 процентов от его цены при подписании</a:t>
          </a:r>
          <a:endParaRPr lang="ru-RU" sz="1200" b="1" kern="1200" dirty="0"/>
        </a:p>
      </dsp:txBody>
      <dsp:txXfrm>
        <a:off x="2254990" y="325641"/>
        <a:ext cx="1970739" cy="3706806"/>
      </dsp:txXfrm>
    </dsp:sp>
    <dsp:sp modelId="{F4CBA954-F6A2-481C-8014-B3B841382A25}">
      <dsp:nvSpPr>
        <dsp:cNvPr id="0" name=""/>
        <dsp:cNvSpPr/>
      </dsp:nvSpPr>
      <dsp:spPr>
        <a:xfrm>
          <a:off x="4509980" y="10739"/>
          <a:ext cx="1970739" cy="3256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Как применять</a:t>
          </a:r>
          <a:endParaRPr lang="ru-RU" sz="1400" kern="1200" dirty="0"/>
        </a:p>
      </dsp:txBody>
      <dsp:txXfrm>
        <a:off x="4509980" y="10739"/>
        <a:ext cx="1970739" cy="325641"/>
      </dsp:txXfrm>
    </dsp:sp>
    <dsp:sp modelId="{972F4F9D-0E54-4AC0-B3EF-E43CA1F8C765}">
      <dsp:nvSpPr>
        <dsp:cNvPr id="0" name=""/>
        <dsp:cNvSpPr/>
      </dsp:nvSpPr>
      <dsp:spPr>
        <a:xfrm>
          <a:off x="4501633" y="325641"/>
          <a:ext cx="1970739" cy="370680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1" kern="1200" dirty="0" smtClean="0"/>
            <a:t>Подготовьте письменное обоснование изменения на основании решения Правительства, органа исполнительной власти или администрации.</a:t>
          </a:r>
          <a:endParaRPr lang="ru-RU" sz="1100" b="1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1" kern="1200" dirty="0" smtClean="0">
              <a:solidFill>
                <a:schemeClr val="accent3"/>
              </a:solidFill>
            </a:rPr>
            <a:t>Обеспечивали в виде БГ</a:t>
          </a:r>
          <a:r>
            <a:rPr lang="ru-RU" sz="1100" b="1" kern="1200" dirty="0" smtClean="0"/>
            <a:t> – заказчик гарантию не возвращает и взыскание не производит.</a:t>
          </a:r>
          <a:endParaRPr lang="ru-RU" sz="1100" b="1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1" kern="1200" dirty="0" smtClean="0">
              <a:solidFill>
                <a:schemeClr val="accent3"/>
              </a:solidFill>
            </a:rPr>
            <a:t>Обеспечивали деньгами и цена увеличилась </a:t>
          </a:r>
          <a:r>
            <a:rPr lang="ru-RU" sz="1100" b="1" kern="1200" dirty="0" smtClean="0"/>
            <a:t>– поставщик вносит сумму, пропорциональную новым обязательствам.</a:t>
          </a:r>
          <a:endParaRPr lang="ru-RU" sz="1100" b="1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1" kern="1200" dirty="0" smtClean="0">
              <a:solidFill>
                <a:schemeClr val="accent3"/>
              </a:solidFill>
            </a:rPr>
            <a:t>Обеспечивали деньгами и сумма уменьшилась</a:t>
          </a:r>
          <a:r>
            <a:rPr lang="ru-RU" sz="1100" b="1" kern="1200" dirty="0" smtClean="0"/>
            <a:t> – заказчик возвращает сумму, пропорциональную уменьшению.</a:t>
          </a:r>
          <a:endParaRPr lang="ru-RU" sz="1100" b="1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1" kern="1200" dirty="0" smtClean="0">
              <a:solidFill>
                <a:schemeClr val="accent3"/>
              </a:solidFill>
            </a:rPr>
            <a:t>Поменяли срок исполнения </a:t>
          </a:r>
          <a:r>
            <a:rPr lang="ru-RU" sz="1100" b="1" kern="1200" dirty="0" smtClean="0"/>
            <a:t>– устанавливают новый срок возврата обеспечения</a:t>
          </a:r>
          <a:endParaRPr lang="ru-RU" sz="1100" b="1" kern="1200" dirty="0"/>
        </a:p>
      </dsp:txBody>
      <dsp:txXfrm>
        <a:off x="4501633" y="325641"/>
        <a:ext cx="1970739" cy="370680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AE809B-0D05-4E88-9E15-9ED4760E65E6}">
      <dsp:nvSpPr>
        <dsp:cNvPr id="0" name=""/>
        <dsp:cNvSpPr/>
      </dsp:nvSpPr>
      <dsp:spPr>
        <a:xfrm>
          <a:off x="2047" y="396938"/>
          <a:ext cx="1996534" cy="7986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Как теперь</a:t>
          </a:r>
          <a:endParaRPr lang="ru-RU" sz="1600" kern="1200" dirty="0"/>
        </a:p>
      </dsp:txBody>
      <dsp:txXfrm>
        <a:off x="2047" y="396938"/>
        <a:ext cx="1996534" cy="798613"/>
      </dsp:txXfrm>
    </dsp:sp>
    <dsp:sp modelId="{C857A5FE-343E-476C-B47E-866B585C28B5}">
      <dsp:nvSpPr>
        <dsp:cNvPr id="0" name=""/>
        <dsp:cNvSpPr/>
      </dsp:nvSpPr>
      <dsp:spPr>
        <a:xfrm>
          <a:off x="2047" y="1195552"/>
          <a:ext cx="1996534" cy="294401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Пени по контракту за просрочку исполнения обязательств считают от цены контракта или от соответствующего этапа контракта, если он есть </a:t>
          </a:r>
          <a:r>
            <a:rPr lang="ru-RU" sz="1200" b="1" kern="1200" dirty="0" smtClean="0">
              <a:solidFill>
                <a:srgbClr val="00B050"/>
              </a:solidFill>
            </a:rPr>
            <a:t>(</a:t>
          </a:r>
          <a:r>
            <a:rPr lang="ru-RU" sz="1200" b="1" kern="1200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ч. 7 ст. 34 Закона № 44-ФЗ</a:t>
          </a:r>
          <a:r>
            <a:rPr lang="ru-RU" sz="1200" b="1" kern="1200" dirty="0" smtClean="0">
              <a:solidFill>
                <a:srgbClr val="00B050"/>
              </a:solidFill>
            </a:rPr>
            <a:t>, </a:t>
          </a:r>
          <a:r>
            <a:rPr lang="ru-RU" sz="1200" b="1" kern="1200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п. 2 ст. 11 Закона от 01.04.2020 № 98-ФЗ</a:t>
          </a:r>
          <a:r>
            <a:rPr lang="ru-RU" sz="1200" b="1" kern="1200" dirty="0" smtClean="0">
              <a:solidFill>
                <a:srgbClr val="00B050"/>
              </a:solidFill>
            </a:rPr>
            <a:t>)</a:t>
          </a:r>
          <a:endParaRPr lang="ru-RU" sz="1200" b="1" kern="1200" dirty="0">
            <a:solidFill>
              <a:srgbClr val="00B050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Поставщикам ТРУ спишут неустойку по контрактам за 2020 год </a:t>
          </a:r>
          <a:r>
            <a:rPr lang="ru-RU" sz="1200" b="1" kern="1200" dirty="0" smtClean="0">
              <a:solidFill>
                <a:srgbClr val="00B050"/>
              </a:solidFill>
            </a:rPr>
            <a:t>(</a:t>
          </a:r>
          <a:r>
            <a:rPr lang="ru-RU" sz="1200" b="1" kern="1200" dirty="0" smtClean="0">
              <a:solidFill>
                <a:srgbClr val="00B050"/>
              </a:solidFill>
              <a:hlinkClick xmlns:r="http://schemas.openxmlformats.org/officeDocument/2006/relationships" r:id="rId1" tooltip="42.1. Начисленные поставщику (подрядчику, исполнителю), но не списанные заказчиком суммы неустоек (штрафов, пеней) в связи с неисполнением или ненадлежащим исполнением в 2015 и (или).."/>
            </a:rPr>
            <a:t>ч. 42.1 ст. 112 Закона № 44-ФЗ</a:t>
          </a:r>
          <a:r>
            <a:rPr lang="ru-RU" sz="1200" b="1" kern="1200" dirty="0" smtClean="0">
              <a:solidFill>
                <a:srgbClr val="00B050"/>
              </a:solidFill>
            </a:rPr>
            <a:t>, </a:t>
          </a:r>
          <a:r>
            <a:rPr lang="ru-RU" sz="1200" b="1" kern="1200" dirty="0" err="1" smtClean="0">
              <a:solidFill>
                <a:srgbClr val="00B050"/>
              </a:solidFill>
              <a:hlinkClick xmlns:r="http://schemas.openxmlformats.org/officeDocument/2006/relationships" r:id="rId1"/>
            </a:rPr>
            <a:t>подп</a:t>
          </a:r>
          <a:r>
            <a:rPr lang="ru-RU" sz="1200" b="1" kern="1200" dirty="0" smtClean="0">
              <a:solidFill>
                <a:srgbClr val="00B050"/>
              </a:solidFill>
              <a:hlinkClick xmlns:r="http://schemas.openxmlformats.org/officeDocument/2006/relationships" r:id="rId1"/>
            </a:rPr>
            <a:t>. «а» п. 6 ст. 11 Закона от 01.04.2020 № 98-ФЗ</a:t>
          </a:r>
          <a:r>
            <a:rPr lang="ru-RU" sz="1200" b="1" kern="1200" dirty="0" smtClean="0">
              <a:solidFill>
                <a:srgbClr val="00B050"/>
              </a:solidFill>
            </a:rPr>
            <a:t>)</a:t>
          </a:r>
          <a:endParaRPr lang="ru-RU" sz="1200" b="1" kern="1200" dirty="0">
            <a:solidFill>
              <a:srgbClr val="00B050"/>
            </a:solidFill>
          </a:endParaRPr>
        </a:p>
      </dsp:txBody>
      <dsp:txXfrm>
        <a:off x="2047" y="1195552"/>
        <a:ext cx="1996534" cy="2944012"/>
      </dsp:txXfrm>
    </dsp:sp>
    <dsp:sp modelId="{0EA78252-CE7A-46DF-A404-EC58483752D4}">
      <dsp:nvSpPr>
        <dsp:cNvPr id="0" name=""/>
        <dsp:cNvSpPr/>
      </dsp:nvSpPr>
      <dsp:spPr>
        <a:xfrm>
          <a:off x="2278096" y="396938"/>
          <a:ext cx="1996534" cy="7986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Как было</a:t>
          </a:r>
          <a:endParaRPr lang="ru-RU" sz="1600" kern="1200" dirty="0"/>
        </a:p>
      </dsp:txBody>
      <dsp:txXfrm>
        <a:off x="2278096" y="396938"/>
        <a:ext cx="1996534" cy="798613"/>
      </dsp:txXfrm>
    </dsp:sp>
    <dsp:sp modelId="{07C1D395-FF6E-4BF7-BF3D-2FD96FCB5994}">
      <dsp:nvSpPr>
        <dsp:cNvPr id="0" name=""/>
        <dsp:cNvSpPr/>
      </dsp:nvSpPr>
      <dsp:spPr>
        <a:xfrm>
          <a:off x="2278096" y="1195552"/>
          <a:ext cx="1996534" cy="294401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Пени по контракту считали от цены контракта</a:t>
          </a:r>
          <a:endParaRPr lang="ru-RU" sz="1200" b="1" kern="1200" dirty="0"/>
        </a:p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/>
        </a:p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/>
        </a:p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/>
        </a:p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/>
        </a:p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/>
        </a:p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Неустойки по контрактам списывали только за 2015, 2016 годы</a:t>
          </a:r>
          <a:endParaRPr lang="ru-RU" sz="1200" b="1" kern="1200" dirty="0"/>
        </a:p>
      </dsp:txBody>
      <dsp:txXfrm>
        <a:off x="2278096" y="1195552"/>
        <a:ext cx="1996534" cy="2944012"/>
      </dsp:txXfrm>
    </dsp:sp>
    <dsp:sp modelId="{F4CBA954-F6A2-481C-8014-B3B841382A25}">
      <dsp:nvSpPr>
        <dsp:cNvPr id="0" name=""/>
        <dsp:cNvSpPr/>
      </dsp:nvSpPr>
      <dsp:spPr>
        <a:xfrm>
          <a:off x="4554145" y="396938"/>
          <a:ext cx="1996534" cy="7986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Как применять</a:t>
          </a:r>
          <a:endParaRPr lang="ru-RU" sz="1600" kern="1200" dirty="0"/>
        </a:p>
      </dsp:txBody>
      <dsp:txXfrm>
        <a:off x="4554145" y="396938"/>
        <a:ext cx="1996534" cy="798613"/>
      </dsp:txXfrm>
    </dsp:sp>
    <dsp:sp modelId="{972F4F9D-0E54-4AC0-B3EF-E43CA1F8C765}">
      <dsp:nvSpPr>
        <dsp:cNvPr id="0" name=""/>
        <dsp:cNvSpPr/>
      </dsp:nvSpPr>
      <dsp:spPr>
        <a:xfrm>
          <a:off x="4554145" y="1195552"/>
          <a:ext cx="1996534" cy="294401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В условиях </a:t>
          </a:r>
          <a:r>
            <a:rPr lang="ru-RU" sz="1200" b="1" kern="1200" dirty="0" err="1" smtClean="0"/>
            <a:t>коронавируса</a:t>
          </a:r>
          <a:r>
            <a:rPr lang="ru-RU" sz="1200" b="1" kern="1200" dirty="0" smtClean="0"/>
            <a:t> поставщики срывают сроки из-за форс-мажора. Чтобы снизить неустойку для поставщиков, прописывайте в контракте этапы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Неустойку в 2020 году списывайте по правилам из </a:t>
          </a:r>
          <a:r>
            <a:rPr lang="ru-RU" sz="1200" b="1" kern="1200" dirty="0" smtClean="0">
              <a:hlinkClick xmlns:r="http://schemas.openxmlformats.org/officeDocument/2006/relationships" r:id="rId1"/>
            </a:rPr>
            <a:t>постановления Правительства от 04.07.2018 № 783</a:t>
          </a:r>
          <a:endParaRPr lang="ru-RU" sz="1200" b="1" kern="1200" dirty="0"/>
        </a:p>
      </dsp:txBody>
      <dsp:txXfrm>
        <a:off x="4554145" y="1195552"/>
        <a:ext cx="1996534" cy="294401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2547" cy="497921"/>
          </a:xfrm>
          <a:prstGeom prst="rect">
            <a:avLst/>
          </a:prstGeom>
        </p:spPr>
        <p:txBody>
          <a:bodyPr vert="horz" lIns="91857" tIns="45928" rIns="91857" bIns="4592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3854" y="1"/>
            <a:ext cx="2972547" cy="497921"/>
          </a:xfrm>
          <a:prstGeom prst="rect">
            <a:avLst/>
          </a:prstGeom>
        </p:spPr>
        <p:txBody>
          <a:bodyPr vert="horz" lIns="91857" tIns="45928" rIns="91857" bIns="45928" rtlCol="0"/>
          <a:lstStyle>
            <a:lvl1pPr algn="r">
              <a:defRPr sz="1200"/>
            </a:lvl1pPr>
          </a:lstStyle>
          <a:p>
            <a:fld id="{54A7870B-108E-4FD1-9385-271BD898B475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764"/>
            <a:ext cx="2972547" cy="497920"/>
          </a:xfrm>
          <a:prstGeom prst="rect">
            <a:avLst/>
          </a:prstGeom>
        </p:spPr>
        <p:txBody>
          <a:bodyPr vert="horz" lIns="91857" tIns="45928" rIns="91857" bIns="4592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3854" y="9447764"/>
            <a:ext cx="2972547" cy="497920"/>
          </a:xfrm>
          <a:prstGeom prst="rect">
            <a:avLst/>
          </a:prstGeom>
        </p:spPr>
        <p:txBody>
          <a:bodyPr vert="horz" lIns="91857" tIns="45928" rIns="91857" bIns="45928" rtlCol="0" anchor="b"/>
          <a:lstStyle>
            <a:lvl1pPr algn="r">
              <a:defRPr sz="1200"/>
            </a:lvl1pPr>
          </a:lstStyle>
          <a:p>
            <a:fld id="{A353DE4D-38EC-4753-A1A0-AACCD027DE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1339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97363"/>
          </a:xfrm>
          <a:prstGeom prst="rect">
            <a:avLst/>
          </a:prstGeom>
        </p:spPr>
        <p:txBody>
          <a:bodyPr vert="horz" lIns="91384" tIns="45691" rIns="91384" bIns="45691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8" y="1"/>
            <a:ext cx="2971800" cy="497363"/>
          </a:xfrm>
          <a:prstGeom prst="rect">
            <a:avLst/>
          </a:prstGeom>
        </p:spPr>
        <p:txBody>
          <a:bodyPr vert="horz" lIns="91384" tIns="45691" rIns="91384" bIns="45691" rtlCol="0"/>
          <a:lstStyle>
            <a:lvl1pPr algn="r">
              <a:defRPr sz="1200"/>
            </a:lvl1pPr>
          </a:lstStyle>
          <a:p>
            <a:fld id="{61311864-5F64-439F-B292-DF4FBF77FC2B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1388" y="746125"/>
            <a:ext cx="4975225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84" tIns="45691" rIns="91384" bIns="4569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24961"/>
            <a:ext cx="5486400" cy="4476273"/>
          </a:xfrm>
          <a:prstGeom prst="rect">
            <a:avLst/>
          </a:prstGeom>
        </p:spPr>
        <p:txBody>
          <a:bodyPr vert="horz" lIns="91384" tIns="45691" rIns="91384" bIns="4569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6"/>
            <a:ext cx="2971800" cy="497363"/>
          </a:xfrm>
          <a:prstGeom prst="rect">
            <a:avLst/>
          </a:prstGeom>
        </p:spPr>
        <p:txBody>
          <a:bodyPr vert="horz" lIns="91384" tIns="45691" rIns="91384" bIns="45691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8" y="9448186"/>
            <a:ext cx="2971800" cy="497363"/>
          </a:xfrm>
          <a:prstGeom prst="rect">
            <a:avLst/>
          </a:prstGeom>
        </p:spPr>
        <p:txBody>
          <a:bodyPr vert="horz" lIns="91384" tIns="45691" rIns="91384" bIns="45691" rtlCol="0" anchor="b"/>
          <a:lstStyle>
            <a:lvl1pPr algn="r">
              <a:defRPr sz="1200"/>
            </a:lvl1pPr>
          </a:lstStyle>
          <a:p>
            <a:fld id="{CBEF2EA0-2ABC-48E8-BD62-63FCAC9DCD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5941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4800600"/>
            <a:ext cx="6856214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4750737"/>
            <a:ext cx="6856214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7220" y="569214"/>
            <a:ext cx="5657850" cy="267462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8779" y="3341716"/>
            <a:ext cx="5657850" cy="85725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D7CE-6295-403E-AF8C-AB924B5DDF8D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679308" y="3257550"/>
            <a:ext cx="555498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35782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B3163-772E-4E2D-99D3-34166B94C23E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9716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4800600"/>
            <a:ext cx="6856214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4750737"/>
            <a:ext cx="6856214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220" y="569214"/>
            <a:ext cx="5657850" cy="267462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20" y="3339846"/>
            <a:ext cx="5657850" cy="85725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FA88-3573-478B-95BF-254B62CF3A20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679308" y="3257550"/>
            <a:ext cx="555498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41893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17220" y="214953"/>
            <a:ext cx="5657850" cy="108806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7220" y="1384301"/>
            <a:ext cx="2777490" cy="3017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97580" y="1384301"/>
            <a:ext cx="2777490" cy="3017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0D7A-6F73-4B49-BE71-BA37BE9C3FD8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0365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617220" y="214953"/>
            <a:ext cx="5657850" cy="108806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20" y="1384539"/>
            <a:ext cx="277749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" y="1936751"/>
            <a:ext cx="2777490" cy="2533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97580" y="1384539"/>
            <a:ext cx="277749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97580" y="1936751"/>
            <a:ext cx="2777490" cy="2533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32E90-D167-40D0-920C-1C22359D7EE2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5223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2C98E-DC00-49AB-AC91-1F161793E4D7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3777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87" y="4800600"/>
            <a:ext cx="6856214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0" y="4750737"/>
            <a:ext cx="6856214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6213D-98D0-4856-BD62-1805F6174C24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8187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" y="0"/>
            <a:ext cx="227857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2272540" y="0"/>
            <a:ext cx="36005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445769"/>
            <a:ext cx="1800225" cy="17145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0338" y="548640"/>
            <a:ext cx="3651885" cy="39433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7175" y="2194560"/>
            <a:ext cx="1800225" cy="2534343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1851" y="4844840"/>
            <a:ext cx="1472912" cy="273844"/>
          </a:xfrm>
        </p:spPr>
        <p:txBody>
          <a:bodyPr/>
          <a:lstStyle>
            <a:lvl1pPr algn="l">
              <a:defRPr/>
            </a:lvl1pPr>
          </a:lstStyle>
          <a:p>
            <a:fld id="{AAA391B7-FB55-4477-9193-39CDC0A249D1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700337" y="4844840"/>
            <a:ext cx="2614613" cy="273844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8979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3714750"/>
            <a:ext cx="6856214" cy="14287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" y="3686307"/>
            <a:ext cx="6856214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220" y="3806190"/>
            <a:ext cx="5688926" cy="617220"/>
          </a:xfrm>
        </p:spPr>
        <p:txBody>
          <a:bodyPr tIns="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" y="0"/>
            <a:ext cx="6857992" cy="3686307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220" y="4430268"/>
            <a:ext cx="5692140" cy="44577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CF1B-B794-4337-BB7F-C4F00BBA5A19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878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89024-8685-4224-A1D1-DBB686F56121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9523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4800600"/>
            <a:ext cx="6856214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4750737"/>
            <a:ext cx="6856214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309226"/>
            <a:ext cx="1478756" cy="431992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309226"/>
            <a:ext cx="4350544" cy="4319924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C03B9-FC27-4B08-8F54-7A5E9512C0F5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226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800600"/>
            <a:ext cx="6858001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4750737"/>
            <a:ext cx="6858001" cy="49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7220" y="214953"/>
            <a:ext cx="5657850" cy="10880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19" y="1384301"/>
            <a:ext cx="5657851" cy="301752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1" y="4844840"/>
            <a:ext cx="139065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fld id="{E5AE7D1B-86B2-4B05-AC56-72793B497626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73480" y="4844840"/>
            <a:ext cx="2712827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69009" y="4844840"/>
            <a:ext cx="73801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671362" y="1303384"/>
            <a:ext cx="560641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09322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vip.1gzakaz.ru/" TargetMode="Externa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vip.1gzakaz.ru/" TargetMode="Externa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vip.1gzakaz.ru/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vip.1gzakaz.ru/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vip.1gzakaz.ru/" TargetMode="Externa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vip.1gzakaz.ru/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vip.1gzakaz.ru/" TargetMode="Externa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vip.1gzakaz.ru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https://vip.1gzakaz.ru/system/content/image/63/1/-19524320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https://vip.1gzakaz.ru/system/content/image/63/1/-19524322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https://vip.1gzakaz.ru/system/content/image/63/1/-19524326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https://vip.1gzakaz.ru/system/content/image/63/1/-19524330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325" y="1419623"/>
            <a:ext cx="6534725" cy="1872207"/>
          </a:xfrm>
        </p:spPr>
        <p:txBody>
          <a:bodyPr>
            <a:noAutofit/>
          </a:bodyPr>
          <a:lstStyle/>
          <a:p>
            <a:pPr algn="ctr"/>
            <a:r>
              <a:rPr lang="ru-RU" sz="2000" b="1" cap="all" spc="20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anose="020B0603020202020204" pitchFamily="34" charset="0"/>
                <a:ea typeface="+mn-ea"/>
                <a:cs typeface="+mn-cs"/>
              </a:rPr>
              <a:t>Изменения в законодательстве о контрактной системе в сфере закупок товаров, работ, услуг для обеспечения государственных и муниципальных </a:t>
            </a:r>
            <a:r>
              <a:rPr lang="ru-RU" sz="2000" b="1" cap="all" spc="20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anose="020B0603020202020204" pitchFamily="34" charset="0"/>
                <a:ea typeface="+mn-ea"/>
                <a:cs typeface="+mn-cs"/>
              </a:rPr>
              <a:t>нужд (44-ФЗ)</a:t>
            </a:r>
            <a:br>
              <a:rPr lang="ru-RU" sz="2000" b="1" cap="all" spc="20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anose="020B0603020202020204" pitchFamily="34" charset="0"/>
                <a:ea typeface="+mn-ea"/>
                <a:cs typeface="+mn-cs"/>
              </a:rPr>
            </a:br>
            <a:r>
              <a:rPr lang="ru-RU" sz="2000" b="1" cap="all" spc="20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anose="020B0603020202020204" pitchFamily="34" charset="0"/>
                <a:ea typeface="+mn-ea"/>
                <a:cs typeface="+mn-cs"/>
              </a:rPr>
              <a:t>с апреля </a:t>
            </a:r>
            <a:r>
              <a:rPr lang="ru-RU" sz="2000" b="1" cap="all" spc="20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anose="020B0603020202020204" pitchFamily="34" charset="0"/>
                <a:ea typeface="+mn-ea"/>
                <a:cs typeface="+mn-cs"/>
              </a:rPr>
              <a:t>2020 года</a:t>
            </a:r>
            <a:endParaRPr lang="ru-RU" sz="2000" b="1" cap="all" spc="20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6672" y="136773"/>
            <a:ext cx="6048672" cy="8494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B0F0"/>
                </a:solidFill>
              </a:rPr>
              <a:t>МУНИЦИПАЛЬНОЕ АВТОНОМНОЕ УЧРЕЖДЕНИЕ КУЛЬТУРЫ</a:t>
            </a:r>
            <a:endParaRPr lang="ru-RU" sz="1200" dirty="0" smtClean="0">
              <a:solidFill>
                <a:srgbClr val="00B0F0"/>
              </a:solidFill>
            </a:endParaRPr>
          </a:p>
          <a:p>
            <a:pPr algn="ctr"/>
            <a:r>
              <a:rPr lang="ru-RU" sz="1200" b="1" dirty="0" smtClean="0">
                <a:solidFill>
                  <a:srgbClr val="00B0F0"/>
                </a:solidFill>
              </a:rPr>
              <a:t>«</a:t>
            </a:r>
            <a:r>
              <a:rPr lang="ru-RU" sz="1200" b="1" dirty="0" err="1" smtClean="0">
                <a:solidFill>
                  <a:srgbClr val="00B0F0"/>
                </a:solidFill>
              </a:rPr>
              <a:t>Межпоселенческий</a:t>
            </a:r>
            <a:r>
              <a:rPr lang="ru-RU" sz="1200" b="1" dirty="0" smtClean="0">
                <a:solidFill>
                  <a:srgbClr val="00B0F0"/>
                </a:solidFill>
              </a:rPr>
              <a:t> Центр методического и технического обслуживания учреждений культуры» муниципального образования Славянский район</a:t>
            </a:r>
            <a:endParaRPr lang="ru-RU" sz="1200" dirty="0" smtClean="0">
              <a:solidFill>
                <a:srgbClr val="00B0F0"/>
              </a:solidFill>
            </a:endParaRPr>
          </a:p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ru-RU" sz="1200" b="1" cap="all" dirty="0">
              <a:latin typeface="Trebuchet MS" panose="020B0603020202020204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" y="3507854"/>
            <a:ext cx="6813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/>
          </a:p>
          <a:p>
            <a:endParaRPr lang="ru-RU" sz="4000" b="1" dirty="0">
              <a:solidFill>
                <a:schemeClr val="accent5">
                  <a:lumMod val="2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3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Изменения в сфере контрактной системы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632" y="1384300"/>
            <a:ext cx="6552727" cy="3275681"/>
          </a:xfrm>
        </p:spPr>
        <p:txBody>
          <a:bodyPr>
            <a:noAutofit/>
          </a:bodyPr>
          <a:lstStyle/>
          <a:p>
            <a:r>
              <a:rPr lang="ru-RU" sz="1200" b="1" dirty="0" smtClean="0"/>
              <a:t>С апреля 2020 года снова изменился Закон 44-ФЗ.</a:t>
            </a:r>
          </a:p>
          <a:p>
            <a:pPr>
              <a:lnSpc>
                <a:spcPct val="100000"/>
              </a:lnSpc>
            </a:pPr>
            <a:r>
              <a:rPr lang="ru-RU" sz="1200" b="1" dirty="0" smtClean="0"/>
              <a:t>Список изменяющих документов:</a:t>
            </a:r>
            <a:br>
              <a:rPr lang="ru-RU" sz="1200" b="1" dirty="0" smtClean="0"/>
            </a:br>
            <a:r>
              <a:rPr lang="ru-RU" sz="1200" b="1" dirty="0" smtClean="0"/>
              <a:t>Федеральный закон от 01.04.2020 N 98-ФЗ "О внесении изменений в отдельные законодательные акты Российской Федерации по вопросам предупреждения и ликвидации чрезвычайных ситуаций»</a:t>
            </a:r>
          </a:p>
          <a:p>
            <a:pPr>
              <a:lnSpc>
                <a:spcPct val="100000"/>
              </a:lnSpc>
            </a:pPr>
            <a:r>
              <a:rPr lang="ru-RU" sz="1200" b="1" dirty="0" smtClean="0"/>
              <a:t>Федеральный закон от 04.04.2020 N 107-ФЗ "О внесении изменений в статью 112 Федерального закона "О контрактной системе в сфере закупок товаров, работ, услуг для обеспечения государственных и муниципальных нужд",</a:t>
            </a:r>
          </a:p>
          <a:p>
            <a:r>
              <a:rPr lang="ru-RU" sz="1200" b="1" dirty="0" smtClean="0"/>
              <a:t>Федеральный закон от 24.04.2020 N 124-ФЗ "О внесении изменений в отдельные законодательные акты Российской Федерации по вопросам обеспечения устойчивого развития экономики в условиях ухудшения ситуации в связи с распространением новой </a:t>
            </a:r>
            <a:r>
              <a:rPr lang="ru-RU" sz="1200" b="1" dirty="0" err="1" smtClean="0"/>
              <a:t>коронавирусной</a:t>
            </a:r>
            <a:r>
              <a:rPr lang="ru-RU" sz="1200" b="1" dirty="0" smtClean="0"/>
              <a:t> инфекции«</a:t>
            </a:r>
          </a:p>
          <a:p>
            <a:r>
              <a:rPr lang="ru-RU" sz="1200" b="1" dirty="0" smtClean="0"/>
              <a:t>Постановление Конституционного Суда РФ от 09.04.2020 N 16-П "По делу о проверке конституционности пункта 2 части 3 статьи 104 Федерального закона "О контрактной системе в сфере закупок товаров, работ, услуг для обеспечения государственных и муниципальных нужд"</a:t>
            </a:r>
            <a:endParaRPr lang="ru-RU" sz="12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412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2936" y="1851670"/>
            <a:ext cx="40050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Как поменялись правила закупок по </a:t>
            </a:r>
            <a:r>
              <a:rPr lang="ru-RU" sz="2000" b="1" u="sng" dirty="0" smtClean="0">
                <a:solidFill>
                  <a:schemeClr val="accent2"/>
                </a:solidFill>
                <a:hlinkClick r:id="rId2"/>
              </a:rPr>
              <a:t>Закону № 98-ФЗ</a:t>
            </a:r>
            <a:r>
              <a:rPr lang="ru-RU" sz="2000" b="1" u="sng" dirty="0" smtClean="0">
                <a:solidFill>
                  <a:schemeClr val="accent2"/>
                </a:solidFill>
              </a:rPr>
              <a:t> от 01.04.2020</a:t>
            </a:r>
            <a:endParaRPr lang="ru-RU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311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4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843558"/>
          <a:ext cx="6480720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268760" y="411510"/>
            <a:ext cx="45365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Закупки</a:t>
            </a:r>
            <a:r>
              <a:rPr lang="ru-RU" b="1" dirty="0" smtClean="0">
                <a:solidFill>
                  <a:srgbClr val="FF0000"/>
                </a:solidFill>
              </a:rPr>
              <a:t> у единственного поставщика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5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4219013250"/>
              </p:ext>
            </p:extLst>
          </p:nvPr>
        </p:nvGraphicFramePr>
        <p:xfrm>
          <a:off x="116632" y="267494"/>
          <a:ext cx="6552728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96233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6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4219013250"/>
              </p:ext>
            </p:extLst>
          </p:nvPr>
        </p:nvGraphicFramePr>
        <p:xfrm>
          <a:off x="116632" y="267494"/>
          <a:ext cx="6552728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96233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7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699542"/>
          <a:ext cx="648072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48680" y="195486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Изменение контракта, расчет и списание неустоек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8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850536498"/>
              </p:ext>
            </p:extLst>
          </p:nvPr>
        </p:nvGraphicFramePr>
        <p:xfrm>
          <a:off x="116632" y="195486"/>
          <a:ext cx="655272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62611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9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555526"/>
          <a:ext cx="6480720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48680" y="51470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Запрос котировок при ЧС и предварительный отбор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10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555526"/>
          <a:ext cx="640871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48680" y="51470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Обеспечение гарантийных обязательств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11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339502"/>
          <a:ext cx="64087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12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339502"/>
          <a:ext cx="64087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13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483518"/>
          <a:ext cx="64087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48680" y="51470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Строительные закупки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14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483518"/>
          <a:ext cx="64087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48680" y="51470"/>
            <a:ext cx="61206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15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483518"/>
          <a:ext cx="64087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48680" y="51470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Новые полномочия Правительства в сфере закупок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32856" y="1851670"/>
            <a:ext cx="47251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Как поменялись правила закупок по </a:t>
            </a:r>
            <a:r>
              <a:rPr lang="ru-RU" sz="2000" b="1" u="sng" dirty="0" smtClean="0">
                <a:hlinkClick r:id="rId2"/>
              </a:rPr>
              <a:t>Закону № </a:t>
            </a:r>
            <a:r>
              <a:rPr lang="ru-RU" sz="2000" b="1" u="sng" dirty="0" smtClean="0">
                <a:solidFill>
                  <a:schemeClr val="accent2"/>
                </a:solidFill>
                <a:hlinkClick r:id="rId2"/>
              </a:rPr>
              <a:t>124-ФЗ</a:t>
            </a:r>
            <a:r>
              <a:rPr lang="ru-RU" sz="2000" b="1" u="sng" dirty="0" smtClean="0">
                <a:solidFill>
                  <a:schemeClr val="accent2"/>
                </a:solidFill>
              </a:rPr>
              <a:t> от 24.04.2020</a:t>
            </a:r>
          </a:p>
          <a:p>
            <a:pPr algn="ctr"/>
            <a:r>
              <a:rPr lang="ru-RU" sz="2000" b="1" dirty="0" smtClean="0"/>
              <a:t>с 24.04.2020 года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96667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17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483518"/>
          <a:ext cx="64087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48680" y="51470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Закупки у единственного поставщика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32656" y="339502"/>
            <a:ext cx="6264696" cy="4391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Всем заказчикам разрешили проводить </a:t>
            </a:r>
            <a:r>
              <a:rPr lang="ru-RU" sz="1200" u="sng" dirty="0" smtClean="0">
                <a:hlinkClick r:id="rId2"/>
              </a:rPr>
              <a:t>малые закупки</a:t>
            </a:r>
            <a:r>
              <a:rPr lang="ru-RU" sz="1200" dirty="0" smtClean="0"/>
              <a:t> с увеличенной ценой контракта до 600 тыс. руб., а долю таких контрактов от общего объема закупок подняли до 10 процентов (</a:t>
            </a:r>
            <a:r>
              <a:rPr lang="ru-RU" sz="1200" u="sng" dirty="0" smtClean="0">
                <a:hlinkClick r:id="rId2" tooltip="осуществление закупки товара, работы или услуги на сумму, не превышающую ста тысяч рублей."/>
              </a:rPr>
              <a:t>п. 4 ч. 1 ст. 93 Закона № 44-ФЗ</a:t>
            </a:r>
            <a:r>
              <a:rPr lang="ru-RU" sz="1200" dirty="0" smtClean="0"/>
              <a:t>). У заказчика есть </a:t>
            </a:r>
            <a:r>
              <a:rPr lang="ru-RU" sz="1200" u="sng" dirty="0" smtClean="0">
                <a:hlinkClick r:id="rId2"/>
              </a:rPr>
              <a:t>два варианта</a:t>
            </a:r>
            <a:r>
              <a:rPr lang="ru-RU" sz="1200" dirty="0" smtClean="0"/>
              <a:t> расчета </a:t>
            </a:r>
            <a:r>
              <a:rPr lang="ru-RU" sz="1200" u="sng" dirty="0" smtClean="0">
                <a:hlinkClick r:id="rId2"/>
              </a:rPr>
              <a:t>объема закупок</a:t>
            </a:r>
            <a:r>
              <a:rPr lang="ru-RU" sz="1200" dirty="0" smtClean="0"/>
              <a:t>. Первый вариант – купить на 2 млн. руб., а второй вариант – купить на 10 процентов от </a:t>
            </a:r>
            <a:r>
              <a:rPr lang="ru-RU" sz="1200" u="sng" dirty="0" smtClean="0">
                <a:hlinkClick r:id="rId2"/>
              </a:rPr>
              <a:t>СГОЗ</a:t>
            </a:r>
            <a:r>
              <a:rPr lang="ru-RU" sz="1200" dirty="0" smtClean="0"/>
              <a:t>, но не более 50 млн. руб. Тем, кто выбирает процентный лимит, а не суммовой, можно будет пересчитать порог закупок в большую сторону, закупать на 10 процентов от СГОЗ вместо прежних 5 процентов.</a:t>
            </a:r>
          </a:p>
          <a:p>
            <a:r>
              <a:rPr lang="ru-RU" sz="1200" b="1" dirty="0" smtClean="0"/>
              <a:t>Объем малых закупок</a:t>
            </a:r>
            <a:r>
              <a:rPr lang="ru-RU" sz="1200" dirty="0" smtClean="0"/>
              <a:t> </a:t>
            </a:r>
            <a:r>
              <a:rPr lang="ru-RU" sz="1200" b="1" dirty="0" smtClean="0"/>
              <a:t>=</a:t>
            </a:r>
            <a:r>
              <a:rPr lang="ru-RU" sz="1200" dirty="0" smtClean="0"/>
              <a:t> </a:t>
            </a:r>
            <a:r>
              <a:rPr lang="ru-RU" sz="1200" b="1" dirty="0" smtClean="0"/>
              <a:t>СГОЗ</a:t>
            </a:r>
            <a:r>
              <a:rPr lang="ru-RU" sz="1200" dirty="0" smtClean="0"/>
              <a:t> </a:t>
            </a:r>
            <a:r>
              <a:rPr lang="ru-RU" sz="1200" b="1" dirty="0" smtClean="0"/>
              <a:t>×</a:t>
            </a:r>
            <a:r>
              <a:rPr lang="ru-RU" sz="1200" dirty="0" smtClean="0"/>
              <a:t> </a:t>
            </a:r>
            <a:r>
              <a:rPr lang="ru-RU" sz="1200" b="1" dirty="0" smtClean="0"/>
              <a:t>10 %</a:t>
            </a:r>
            <a:endParaRPr lang="ru-RU" sz="1200" dirty="0" smtClean="0"/>
          </a:p>
          <a:p>
            <a:r>
              <a:rPr lang="ru-RU" sz="1200" b="1" dirty="0" smtClean="0"/>
              <a:t>Пример</a:t>
            </a:r>
          </a:p>
          <a:p>
            <a:r>
              <a:rPr lang="ru-RU" sz="1200" dirty="0" smtClean="0"/>
              <a:t>расчет объема малых закупок СГОЗ = 52 млн. руб.</a:t>
            </a:r>
            <a:br>
              <a:rPr lang="ru-RU" sz="1200" dirty="0" smtClean="0"/>
            </a:br>
            <a:r>
              <a:rPr lang="ru-RU" sz="1200" dirty="0" smtClean="0"/>
              <a:t>Объем малых закупок = 52 млн. руб. × 10% = 5,2 млн. руб.</a:t>
            </a:r>
          </a:p>
          <a:p>
            <a:r>
              <a:rPr lang="ru-RU" sz="1200" dirty="0" smtClean="0"/>
              <a:t>ИЛИ</a:t>
            </a:r>
          </a:p>
          <a:p>
            <a:r>
              <a:rPr lang="ru-RU" sz="1200" dirty="0" smtClean="0"/>
              <a:t>СГОЗ = 520 млн. руб.</a:t>
            </a:r>
            <a:br>
              <a:rPr lang="ru-RU" sz="1200" dirty="0" smtClean="0"/>
            </a:br>
            <a:r>
              <a:rPr lang="ru-RU" sz="1200" dirty="0" smtClean="0"/>
              <a:t>Объем малых закупок = 520 млн. руб. × 10% = 52 млн. руб.</a:t>
            </a:r>
            <a:br>
              <a:rPr lang="ru-RU" sz="1200" dirty="0" smtClean="0"/>
            </a:br>
            <a:r>
              <a:rPr lang="ru-RU" sz="1200" dirty="0" smtClean="0"/>
              <a:t>По общему правилу объем малых закупок не может быть более 50 млн. руб.</a:t>
            </a:r>
            <a:br>
              <a:rPr lang="ru-RU" sz="1200" dirty="0" smtClean="0"/>
            </a:br>
            <a:r>
              <a:rPr lang="ru-RU" sz="1200" dirty="0" smtClean="0"/>
              <a:t>Объем малых закупок = 50 млн. руб.</a:t>
            </a:r>
            <a:r>
              <a:rPr lang="ru-RU" sz="1200" b="1" dirty="0" smtClean="0"/>
              <a:t> </a:t>
            </a:r>
          </a:p>
          <a:p>
            <a:endParaRPr lang="ru-RU" sz="1200" b="1" dirty="0" smtClean="0"/>
          </a:p>
          <a:p>
            <a:endParaRPr lang="ru-RU" sz="12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04664" y="3579862"/>
          <a:ext cx="5904657" cy="1088792"/>
        </p:xfrm>
        <a:graphic>
          <a:graphicData uri="http://schemas.openxmlformats.org/drawingml/2006/table">
            <a:tbl>
              <a:tblPr/>
              <a:tblGrid>
                <a:gridCol w="1968219"/>
                <a:gridCol w="1968219"/>
                <a:gridCol w="1968219"/>
              </a:tblGrid>
              <a:tr h="3088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Что поменялось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05410" marR="105410" marT="52705" marB="527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Стало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05410" marR="105410" marT="52705" marB="527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Было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05410" marR="105410" marT="52705" marB="527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8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Цена контракта</a:t>
                      </a:r>
                    </a:p>
                  </a:txBody>
                  <a:tcPr marL="105410" marR="105410" marT="52705" marB="527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600 тыс. руб.</a:t>
                      </a:r>
                    </a:p>
                  </a:txBody>
                  <a:tcPr marL="105410" marR="105410" marT="52705" marB="527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300 тыс. руб.</a:t>
                      </a:r>
                    </a:p>
                  </a:txBody>
                  <a:tcPr marL="105410" marR="105410" marT="52705" marB="527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7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Лимиты закупки</a:t>
                      </a:r>
                    </a:p>
                  </a:txBody>
                  <a:tcPr marL="105410" marR="105410" marT="52705" marB="527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 процентов от СГОЗ, но не более 50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млн.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руб. </a:t>
                      </a:r>
                    </a:p>
                  </a:txBody>
                  <a:tcPr marL="105410" marR="105410" marT="52705" marB="527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5 процентов от СГОЗ, но не более 50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млн.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руб.</a:t>
                      </a:r>
                    </a:p>
                  </a:txBody>
                  <a:tcPr marL="105410" marR="105410" marT="52705" marB="5270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1530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19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483518"/>
          <a:ext cx="64087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48680" y="51470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Авансирование по контракту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20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32656" y="555526"/>
            <a:ext cx="626469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/>
              <a:t>	</a:t>
            </a:r>
            <a:r>
              <a:rPr lang="ru-RU" sz="1200" b="1" dirty="0" smtClean="0"/>
              <a:t>До конца 2020 года, разрешили вносить изменения в контракт в части авансирования (</a:t>
            </a:r>
            <a:r>
              <a:rPr lang="ru-RU" sz="1200" b="1" u="sng" dirty="0" smtClean="0">
                <a:hlinkClick r:id="rId2"/>
              </a:rPr>
              <a:t>ч. 65 </a:t>
            </a:r>
            <a:r>
              <a:rPr lang="ru-RU" sz="1200" b="1" dirty="0" smtClean="0"/>
              <a:t>ст. 112 Закона № 44-ФЗ). Изменить сумму аванса возможно, только если контрактом стороны предусмотрели предоплату. То есть предоставить аванс по контракту, где нет такого условия, не получится ( </a:t>
            </a:r>
            <a:r>
              <a:rPr lang="ru-RU" sz="1200" b="1" u="sng" dirty="0" smtClean="0">
                <a:hlinkClick r:id="rId2"/>
              </a:rPr>
              <a:t>п. 7 ст. 2</a:t>
            </a:r>
            <a:r>
              <a:rPr lang="ru-RU" sz="1200" b="1" dirty="0" smtClean="0"/>
              <a:t> Закона от 24.04.2020 № 124-ФЗ). Максимальную сумму аванса по контрактам увеличили с  30 до 50 процентов. Правило работает с 11 мая только для контрактов, которые заключили в 2020 году федеральные заказчики или региональные и муниципальные заказчики на субсидии из федерального бюджета и при условии, что на такой аванс хватает лимитов (</a:t>
            </a:r>
            <a:r>
              <a:rPr lang="ru-RU" sz="1200" b="1" u="sng" dirty="0" smtClean="0">
                <a:hlinkClick r:id="rId2"/>
              </a:rPr>
              <a:t>Постановление Правительства от 30.04.2020 № 630</a:t>
            </a:r>
            <a:r>
              <a:rPr lang="ru-RU" sz="1200" b="1" dirty="0" smtClean="0"/>
              <a:t>).</a:t>
            </a:r>
          </a:p>
          <a:p>
            <a:pPr algn="just"/>
            <a:r>
              <a:rPr lang="ru-RU" sz="1200" b="1" dirty="0" smtClean="0"/>
              <a:t>	Вы вправе увеличить размер аванса, например, если поставщик не может исполнить контракт в срок по причине отсутствия свободных средств из-за </a:t>
            </a:r>
            <a:r>
              <a:rPr lang="ru-RU" sz="1200" b="1" dirty="0" err="1" smtClean="0"/>
              <a:t>коронавируса</a:t>
            </a:r>
            <a:r>
              <a:rPr lang="ru-RU" sz="1200" b="1" dirty="0" smtClean="0"/>
              <a:t>. В этой ситуации заказчик вправе заключить </a:t>
            </a:r>
            <a:r>
              <a:rPr lang="ru-RU" sz="1200" b="1" u="sng" dirty="0" smtClean="0">
                <a:hlinkClick r:id="rId2"/>
              </a:rPr>
              <a:t>дополнительное соглашение</a:t>
            </a:r>
            <a:r>
              <a:rPr lang="ru-RU" sz="1200" b="1" dirty="0" smtClean="0"/>
              <a:t>, если поставщик предоставит обоснование невозможности исполнить контракт на прежних условиях (</a:t>
            </a:r>
            <a:r>
              <a:rPr lang="ru-RU" sz="1200" b="1" u="sng" dirty="0" smtClean="0">
                <a:hlinkClick r:id="rId2"/>
              </a:rPr>
              <a:t>ч. 65</a:t>
            </a:r>
            <a:r>
              <a:rPr lang="ru-RU" sz="1200" b="1" dirty="0" smtClean="0"/>
              <a:t> ст. 112 Закона № 44-ФЗ).</a:t>
            </a:r>
          </a:p>
          <a:p>
            <a:pPr algn="just"/>
            <a:r>
              <a:rPr lang="ru-RU" sz="1200" b="1" dirty="0" smtClean="0"/>
              <a:t>	Учтите, что размер аванса не должен превышать сумму обеспечения контракта. Чтобы понять, как изменить сумму аванса, проверьте, в каком объеме поставщик внес обеспечение контракта. Если аванс больше такой суммы, придется увеличить обеспечение. Поставщик должен доплатить обеспечение или предоставить новую банковскую гарантию.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xmlns="" val="411530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04864" y="1851670"/>
            <a:ext cx="46531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Как поменялись правила закупок по </a:t>
            </a:r>
            <a:r>
              <a:rPr lang="ru-RU" sz="2000" b="1" u="sng" dirty="0" smtClean="0">
                <a:hlinkClick r:id="rId2"/>
              </a:rPr>
              <a:t>Закону № </a:t>
            </a:r>
            <a:r>
              <a:rPr lang="ru-RU" sz="2000" b="1" u="sng" dirty="0" smtClean="0">
                <a:solidFill>
                  <a:schemeClr val="accent2"/>
                </a:solidFill>
                <a:hlinkClick r:id="rId2"/>
              </a:rPr>
              <a:t>124-ФЗ</a:t>
            </a:r>
            <a:r>
              <a:rPr lang="ru-RU" sz="2000" b="1" u="sng" dirty="0" smtClean="0">
                <a:solidFill>
                  <a:schemeClr val="accent2"/>
                </a:solidFill>
              </a:rPr>
              <a:t> от 24.04.2020</a:t>
            </a:r>
          </a:p>
          <a:p>
            <a:pPr algn="ctr"/>
            <a:r>
              <a:rPr lang="ru-RU" sz="2000" b="1" dirty="0" smtClean="0"/>
              <a:t>с 01.07.2020 года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63911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22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483518"/>
          <a:ext cx="64087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48680" y="51470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Обеспечение исполнения контракта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23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04664" y="339502"/>
            <a:ext cx="59766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	</a:t>
            </a:r>
            <a:r>
              <a:rPr lang="ru-RU" sz="1200" b="1" dirty="0" smtClean="0"/>
              <a:t>Размер обеспечения контракта уменьшили, чтобы снизить нагрузку на участников закупок. </a:t>
            </a:r>
          </a:p>
          <a:p>
            <a:pPr algn="just"/>
            <a:r>
              <a:rPr lang="ru-RU" sz="1200" b="1" dirty="0" smtClean="0"/>
              <a:t>	Минимальный размер обеспечения исполнения контракта снизили до 0,5 процента вместо прежних 5 процентов. Заказчикам дали право вообще не устанавливать </a:t>
            </a:r>
            <a:r>
              <a:rPr lang="ru-RU" sz="1200" b="1" u="sng" dirty="0" smtClean="0">
                <a:hlinkClick r:id="rId2"/>
              </a:rPr>
              <a:t>обеспечение исполнения контракта</a:t>
            </a:r>
            <a:r>
              <a:rPr lang="ru-RU" sz="1200" b="1" dirty="0" smtClean="0"/>
              <a:t>, если по нему предусмотрено казначейское сопровождение. А если заказчик все же установит обеспечение исполнения контракта, то размер такого обеспечения не может превышать 10 процентов от НМЦК или 10 процентов от цены контракта, если </a:t>
            </a:r>
            <a:r>
              <a:rPr lang="ru-RU" sz="1200" b="1" u="sng" dirty="0" smtClean="0">
                <a:hlinkClick r:id="rId2"/>
              </a:rPr>
              <a:t>закупку проводили</a:t>
            </a:r>
            <a:r>
              <a:rPr lang="ru-RU" sz="1200" b="1" dirty="0" smtClean="0"/>
              <a:t> среди </a:t>
            </a:r>
            <a:r>
              <a:rPr lang="ru-RU" sz="1200" b="1" u="sng" dirty="0" smtClean="0">
                <a:hlinkClick r:id="rId2"/>
              </a:rPr>
              <a:t>СМП и СОНО</a:t>
            </a:r>
            <a:r>
              <a:rPr lang="ru-RU" sz="1200" b="1" dirty="0" smtClean="0"/>
              <a:t>. Если предусмотрели авансирование по контракту, то размер обеспечения исполнения не может быть меньше суммы аванса. А сумма для расчета обеспечения рассчитывается как НМЦК, уменьшенная на размер аванса (ч. </a:t>
            </a:r>
            <a:r>
              <a:rPr lang="ru-RU" sz="1200" b="1" u="sng" dirty="0" smtClean="0">
                <a:hlinkClick r:id="rId2" tooltip="6. Размер обеспечения исполнения контракта должен составлять от пяти до тридцати процентов начальной (максимальной) цены контракта, указанной в извещении об осуществлении закупки..."/>
              </a:rPr>
              <a:t>6</a:t>
            </a:r>
            <a:r>
              <a:rPr lang="ru-RU" sz="1200" b="1" dirty="0" smtClean="0"/>
              <a:t>, </a:t>
            </a:r>
            <a:r>
              <a:rPr lang="ru-RU" sz="1200" b="1" u="sng" dirty="0" smtClean="0">
                <a:hlinkClick r:id="rId2" tooltip="Статья 96. Обеспечение исполнения контракта"/>
              </a:rPr>
              <a:t>6.1</a:t>
            </a:r>
            <a:r>
              <a:rPr lang="ru-RU" sz="1200" b="1" dirty="0" smtClean="0"/>
              <a:t>, </a:t>
            </a:r>
            <a:r>
              <a:rPr lang="ru-RU" sz="1200" b="1" u="sng" dirty="0" smtClean="0">
                <a:hlinkClick r:id="rId2" tooltip="Статья 96. Обеспечение исполнения контракта"/>
              </a:rPr>
              <a:t>6.2</a:t>
            </a:r>
            <a:r>
              <a:rPr lang="ru-RU" sz="1200" b="1" dirty="0" smtClean="0"/>
              <a:t>, </a:t>
            </a:r>
            <a:r>
              <a:rPr lang="ru-RU" sz="1200" b="1" u="sng" dirty="0" smtClean="0">
                <a:hlinkClick r:id="rId2" tooltip="Статья 96. Обеспечение исполнения контракта"/>
              </a:rPr>
              <a:t>6.3</a:t>
            </a:r>
            <a:r>
              <a:rPr lang="ru-RU" sz="1200" b="1" dirty="0" smtClean="0"/>
              <a:t> ст. 96 Закона № 44-ФЗ).</a:t>
            </a:r>
          </a:p>
          <a:p>
            <a:pPr algn="just"/>
            <a:r>
              <a:rPr lang="ru-RU" sz="1200" b="1" dirty="0" smtClean="0"/>
              <a:t>	С 1 июля 2020 года, в конкурентных закупках устанавливайте обеспечение исполнения контракта в размере от 0,5 до 30 процентов. Следите за условиями по авансированию при расчете обеспечения. Вы можете применить новые правила работы в том числе к отношениям, которые возникли до вступления изменений в силу. Для этого заключите с поставщиком </a:t>
            </a:r>
            <a:r>
              <a:rPr lang="ru-RU" sz="1200" b="1" u="sng" dirty="0" smtClean="0">
                <a:hlinkClick r:id="rId2"/>
              </a:rPr>
              <a:t>дополнительное соглашение</a:t>
            </a:r>
            <a:r>
              <a:rPr lang="ru-RU" sz="1200" b="1" dirty="0" smtClean="0"/>
              <a:t>. 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xmlns="" val="352477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24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774362261"/>
              </p:ext>
            </p:extLst>
          </p:nvPr>
        </p:nvGraphicFramePr>
        <p:xfrm>
          <a:off x="188640" y="483518"/>
          <a:ext cx="64087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48680" y="51470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Гарантийные обязательства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0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32856" y="1851670"/>
            <a:ext cx="47251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Как поменялись правила закупок по </a:t>
            </a:r>
            <a:r>
              <a:rPr lang="ru-RU" sz="2000" b="1" u="sng" dirty="0" smtClean="0">
                <a:hlinkClick r:id="rId2"/>
              </a:rPr>
              <a:t>Закону № </a:t>
            </a:r>
            <a:r>
              <a:rPr lang="ru-RU" sz="2000" b="1" u="sng" dirty="0" smtClean="0">
                <a:solidFill>
                  <a:schemeClr val="accent2"/>
                </a:solidFill>
                <a:hlinkClick r:id="rId2"/>
              </a:rPr>
              <a:t>124-ФЗ</a:t>
            </a:r>
            <a:r>
              <a:rPr lang="ru-RU" sz="2000" b="1" u="sng" dirty="0" smtClean="0">
                <a:solidFill>
                  <a:schemeClr val="accent2"/>
                </a:solidFill>
              </a:rPr>
              <a:t> от 24.04.2020</a:t>
            </a:r>
          </a:p>
          <a:p>
            <a:pPr algn="ctr"/>
            <a:r>
              <a:rPr lang="ru-RU" sz="2000" b="1" dirty="0" smtClean="0"/>
              <a:t>с 01.01.2021 года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96667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26</a:t>
            </a:fld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2099305073"/>
              </p:ext>
            </p:extLst>
          </p:nvPr>
        </p:nvGraphicFramePr>
        <p:xfrm>
          <a:off x="116632" y="195486"/>
          <a:ext cx="655272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836712" y="123478"/>
            <a:ext cx="50405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Работа комиссии по закупкам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453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27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16632" y="126742"/>
            <a:ext cx="662473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Комиссии по закупкам добавили новых функций и прав. Комиссия по закупкам проверит </a:t>
            </a:r>
            <a:r>
              <a:rPr lang="ru-RU" sz="1200" dirty="0" err="1" smtClean="0"/>
              <a:t>юрлиц-участников</a:t>
            </a:r>
            <a:r>
              <a:rPr lang="ru-RU" sz="1200" dirty="0" smtClean="0"/>
              <a:t> на </a:t>
            </a:r>
            <a:r>
              <a:rPr lang="ru-RU" sz="1200" dirty="0" err="1" smtClean="0"/>
              <a:t>непривлечение</a:t>
            </a:r>
            <a:r>
              <a:rPr lang="ru-RU" sz="1200" dirty="0" smtClean="0"/>
              <a:t> по </a:t>
            </a:r>
            <a:r>
              <a:rPr lang="ru-RU" sz="1200" u="sng" dirty="0" smtClean="0">
                <a:hlinkClick r:id="rId2" tooltip="Статья 19.28. Незаконное вознаграждение от имени юридического лица"/>
              </a:rPr>
              <a:t>статье 19.28</a:t>
            </a:r>
            <a:r>
              <a:rPr lang="ru-RU" sz="1200" dirty="0" smtClean="0"/>
              <a:t> </a:t>
            </a:r>
            <a:r>
              <a:rPr lang="ru-RU" sz="1200" dirty="0" err="1" smtClean="0"/>
              <a:t>КоАП</a:t>
            </a:r>
            <a:r>
              <a:rPr lang="ru-RU" sz="1200" dirty="0" smtClean="0"/>
              <a:t> за незаконное вознаграждение от имени </a:t>
            </a:r>
            <a:r>
              <a:rPr lang="ru-RU" sz="1200" dirty="0" err="1" smtClean="0"/>
              <a:t>юрлица</a:t>
            </a:r>
            <a:r>
              <a:rPr lang="ru-RU" sz="1200" dirty="0" smtClean="0"/>
              <a:t>. Еще появилось право проверить участника – действительно ли он обладает правами на интеллектуальную собственность (</a:t>
            </a:r>
            <a:r>
              <a:rPr lang="ru-RU" sz="1200" u="sng" dirty="0" smtClean="0">
                <a:hlinkClick r:id="rId2" tooltip="8. Комиссия по осуществлению закупок проверяет соответствие участников закупок требованиям, указанным в пункте 1, пункте 10 (за исключением случаев проведения электронного аукциона,.."/>
              </a:rPr>
              <a:t>ч. 8 ст. 31 Закона № 44-ФЗ</a:t>
            </a:r>
            <a:r>
              <a:rPr lang="ru-RU" sz="1200" dirty="0" smtClean="0"/>
              <a:t>). Проверяйте участников закупок в реестре Прокуратуры  по адресу   </a:t>
            </a:r>
            <a:r>
              <a:rPr lang="ru-RU" sz="1200" u="sng" dirty="0" smtClean="0">
                <a:solidFill>
                  <a:srgbClr val="0066FF"/>
                </a:solidFill>
              </a:rPr>
              <a:t>http://genproc.gov.ru/anticor/. </a:t>
            </a:r>
          </a:p>
          <a:p>
            <a:endParaRPr lang="ru-RU" sz="1200" u="sng" dirty="0" smtClean="0">
              <a:solidFill>
                <a:srgbClr val="0066FF"/>
              </a:solidFill>
            </a:endParaRPr>
          </a:p>
          <a:p>
            <a:endParaRPr lang="ru-RU" sz="1200" u="sng" dirty="0" smtClean="0">
              <a:solidFill>
                <a:srgbClr val="0066FF"/>
              </a:solidFill>
            </a:endParaRPr>
          </a:p>
          <a:p>
            <a:endParaRPr lang="ru-RU" sz="1200" u="sng" dirty="0" smtClean="0">
              <a:solidFill>
                <a:srgbClr val="0066FF"/>
              </a:solidFill>
            </a:endParaRPr>
          </a:p>
          <a:p>
            <a:endParaRPr lang="ru-RU" sz="1200" u="sng" dirty="0" smtClean="0">
              <a:solidFill>
                <a:srgbClr val="0066FF"/>
              </a:solidFill>
            </a:endParaRPr>
          </a:p>
          <a:p>
            <a:endParaRPr lang="ru-RU" sz="2000" b="1" cap="all" spc="20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rebuchet MS" panose="020B0603020202020204" pitchFamily="34" charset="0"/>
            </a:endParaRPr>
          </a:p>
          <a:p>
            <a:pPr algn="ctr"/>
            <a:endParaRPr lang="ru-RU" sz="2000" b="1" cap="all" spc="20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rebuchet MS" panose="020B0603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0648" y="1275606"/>
            <a:ext cx="64087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Шаг 1. Зайдите на сайт Генеральной прокуратуры в раздел «Противодействие коррупции».</a:t>
            </a:r>
            <a:endParaRPr lang="ru-RU" sz="1200" dirty="0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270" name="Picture 6" descr="https://vip.1gzakaz.ru/system/content/image/63/1/-19524320/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548680" y="1923678"/>
            <a:ext cx="5807075" cy="20882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9121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28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16632" y="126742"/>
            <a:ext cx="66247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u="sng" dirty="0" smtClean="0">
              <a:solidFill>
                <a:srgbClr val="0066FF"/>
              </a:solidFill>
            </a:endParaRPr>
          </a:p>
          <a:p>
            <a:endParaRPr lang="ru-RU" sz="1200" u="sng" dirty="0" smtClean="0">
              <a:solidFill>
                <a:srgbClr val="0066FF"/>
              </a:solidFill>
            </a:endParaRPr>
          </a:p>
          <a:p>
            <a:endParaRPr lang="ru-RU" sz="2000" b="1" cap="all" spc="20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rebuchet MS" panose="020B0603020202020204" pitchFamily="34" charset="0"/>
            </a:endParaRPr>
          </a:p>
          <a:p>
            <a:pPr algn="ctr"/>
            <a:endParaRPr lang="ru-RU" sz="2000" b="1" cap="all" spc="20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rebuchet MS" panose="020B0603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0648" y="195486"/>
            <a:ext cx="64087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Шаг 2. Выберите реестр по незаконному вознаграждению.</a:t>
            </a:r>
            <a:endParaRPr lang="ru-RU" sz="1200" dirty="0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4276" name="Picture 4" descr="https://vip.1gzakaz.ru/system/content/image/63/1/-19524322/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363302" y="699542"/>
            <a:ext cx="5802002" cy="21579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9121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29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16632" y="126742"/>
            <a:ext cx="66247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u="sng" dirty="0" smtClean="0">
              <a:solidFill>
                <a:srgbClr val="0066FF"/>
              </a:solidFill>
            </a:endParaRPr>
          </a:p>
          <a:p>
            <a:endParaRPr lang="ru-RU" sz="1200" u="sng" dirty="0" smtClean="0">
              <a:solidFill>
                <a:srgbClr val="0066FF"/>
              </a:solidFill>
            </a:endParaRPr>
          </a:p>
          <a:p>
            <a:endParaRPr lang="ru-RU" sz="2000" b="1" cap="all" spc="20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rebuchet MS" panose="020B0603020202020204" pitchFamily="34" charset="0"/>
            </a:endParaRPr>
          </a:p>
          <a:p>
            <a:pPr algn="ctr"/>
            <a:endParaRPr lang="ru-RU" sz="2000" b="1" cap="all" spc="20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rebuchet MS" panose="020B0603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0648" y="195486"/>
            <a:ext cx="64087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Шаг 3. Выберите год. В закупках не имеют права принимать участие юридические лица, которых привлекали к ответственности за два года до участия в закупке, поэтому проверьте наличие организации в реестре за 2018, 2019, 2020 годы.</a:t>
            </a:r>
          </a:p>
          <a:p>
            <a:endParaRPr lang="ru-RU" sz="1200" dirty="0" smtClean="0"/>
          </a:p>
          <a:p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5297" name="Picture 1" descr="https://vip.1gzakaz.ru/system/content/image/63/1/-19524326/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764704" y="873026"/>
            <a:ext cx="5184576" cy="39600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9121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30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16632" y="126742"/>
            <a:ext cx="66247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u="sng" dirty="0" smtClean="0">
              <a:solidFill>
                <a:srgbClr val="0066FF"/>
              </a:solidFill>
            </a:endParaRPr>
          </a:p>
          <a:p>
            <a:endParaRPr lang="ru-RU" sz="1200" u="sng" dirty="0" smtClean="0">
              <a:solidFill>
                <a:srgbClr val="0066FF"/>
              </a:solidFill>
            </a:endParaRPr>
          </a:p>
          <a:p>
            <a:endParaRPr lang="ru-RU" sz="2000" b="1" cap="all" spc="20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rebuchet MS" panose="020B0603020202020204" pitchFamily="34" charset="0"/>
            </a:endParaRPr>
          </a:p>
          <a:p>
            <a:pPr algn="ctr"/>
            <a:endParaRPr lang="ru-RU" sz="2000" b="1" cap="all" spc="20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rebuchet MS" panose="020B0603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0648" y="195486"/>
            <a:ext cx="64087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Шаг 4. Нажмите F3  на клавиатуре и введите в окне ИНН участника закупок. Пока в реестре Прокуратуры не реализована возможность автоматической проверки по ИНН.</a:t>
            </a:r>
          </a:p>
          <a:p>
            <a:endParaRPr lang="ru-RU" sz="1200" dirty="0" smtClean="0"/>
          </a:p>
          <a:p>
            <a:endParaRPr lang="ru-RU" sz="1200" dirty="0" smtClean="0"/>
          </a:p>
          <a:p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6321" name="Picture 1" descr="https://vip.1gzakaz.ru/system/content/image/63/1/-19524330/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620688" y="915566"/>
            <a:ext cx="5807075" cy="35972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9121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31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16631" y="51470"/>
            <a:ext cx="6648553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Министерство финансов Российской Федерации сообщило о подготовке третьего «оптимизационного» пакета изменений в 44-ФЗ </a:t>
            </a:r>
            <a:endParaRPr lang="ru-RU" sz="2000" b="1" dirty="0">
              <a:solidFill>
                <a:srgbClr val="FF0000"/>
              </a:solidFill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Что </a:t>
            </a:r>
            <a:r>
              <a:rPr lang="ru-RU" b="1" dirty="0">
                <a:solidFill>
                  <a:srgbClr val="FF0000"/>
                </a:solidFill>
              </a:rPr>
              <a:t>предусмотрено?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/>
              <a:t>Единые правила нормирования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/>
              <a:t>Исключение документации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/>
              <a:t>Введение универсальной </a:t>
            </a:r>
            <a:r>
              <a:rPr lang="ru-RU" sz="1400" b="1" dirty="0" err="1" smtClean="0"/>
              <a:t>предквалификации</a:t>
            </a:r>
            <a:endParaRPr lang="ru-RU" sz="1400" b="1" dirty="0" smtClean="0"/>
          </a:p>
          <a:p>
            <a:pPr marL="285750" indent="-285750">
              <a:buFontTx/>
              <a:buChar char="-"/>
            </a:pPr>
            <a:r>
              <a:rPr lang="ru-RU" sz="1400" b="1" dirty="0" smtClean="0"/>
              <a:t>Сокращение способов закупки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/>
              <a:t>Расширение возможности ЕИС в части формирования документов и электронного документооборота 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/>
              <a:t>Исполнение контракта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/>
              <a:t>Новый механизм типовых контрактов и типовых условий контрактов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/>
              <a:t>Применение дополнительных требований вне зависимости от способа закупки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/>
              <a:t>Уточнение порядка применения неустоек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/>
              <a:t>Электронное обжалование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xmlns="" val="101746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32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16632" y="123478"/>
            <a:ext cx="6624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Министерство финансов Российской Федерации </a:t>
            </a:r>
            <a:r>
              <a:rPr lang="ru-RU" b="1" dirty="0" smtClean="0">
                <a:solidFill>
                  <a:srgbClr val="FF0000"/>
                </a:solidFill>
              </a:rPr>
              <a:t>сообщило о подготовке подзаконных актов</a:t>
            </a:r>
          </a:p>
          <a:p>
            <a:endParaRPr lang="ru-RU" sz="800" dirty="0"/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Совершенствование дополнительных требований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Совершенствование преференций для отечественной продукции, необходимой для реализации нацпроектов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Универсальные типовые контракты на товары, работы, услуги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Порядок взаимодействия ЭТП и ЕИС при реализации «электронных магазинов»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Разработка электронных форм документов для обеспечения электронного «бизнес-процесса»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Новый механизм применения типовых контрактов и типовых условий контрактов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Наполнение КТРУ, в том числе позициями для «электронных магазинов» и позициями отечественной продукции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Новый регламент (положение) о контрактной службе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Новые методические рекомендации по обоснованию НМЦК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xmlns="" val="267298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33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16632" y="267494"/>
            <a:ext cx="6624736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Федеральное казначейство сообщило о планах развития ЕИС</a:t>
            </a:r>
          </a:p>
          <a:p>
            <a:endParaRPr lang="ru-RU" sz="800" dirty="0"/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Развитие «электронных магазинов» во взаимодействии с ЕИС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err="1"/>
              <a:t>Прослеживаемость</a:t>
            </a:r>
            <a:r>
              <a:rPr lang="ru-RU" sz="1400" b="1" dirty="0"/>
              <a:t> в ЕИС закупок в рамках национальных проектов и учет закупок российской и импортной </a:t>
            </a:r>
            <a:r>
              <a:rPr lang="ru-RU" sz="1400" b="1" dirty="0" smtClean="0"/>
              <a:t>продукции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/>
              <a:t>Формирование сведений о денежных обязательствах в </a:t>
            </a:r>
            <a:r>
              <a:rPr lang="ru-RU" sz="1400" b="1" dirty="0" smtClean="0"/>
              <a:t>ЕИС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/>
              <a:t>Структурированный электронный контракт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Одностороннее </a:t>
            </a:r>
            <a:r>
              <a:rPr lang="ru-RU" sz="1400" b="1" dirty="0"/>
              <a:t>расторжение контрактов в ЕИС.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Заключение </a:t>
            </a:r>
            <a:r>
              <a:rPr lang="ru-RU" sz="1400" b="1" dirty="0"/>
              <a:t>контрактов с любым участником в ЕИС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Правила </a:t>
            </a:r>
            <a:r>
              <a:rPr lang="ru-RU" sz="1400" b="1" dirty="0"/>
              <a:t>использования подсистемы мониторинга </a:t>
            </a:r>
            <a:r>
              <a:rPr lang="ru-RU" sz="1400" b="1" dirty="0" smtClean="0"/>
              <a:t>ЕИС</a:t>
            </a:r>
          </a:p>
          <a:p>
            <a:pPr marL="285750" indent="-285750" algn="just">
              <a:buFontTx/>
              <a:buChar char="-"/>
            </a:pPr>
            <a:r>
              <a:rPr lang="ru-RU" sz="1400" b="1" dirty="0" smtClean="0"/>
              <a:t>Развитие независимого регистратора</a:t>
            </a:r>
          </a:p>
        </p:txBody>
      </p:sp>
    </p:spTree>
    <p:extLst>
      <p:ext uri="{BB962C8B-B14F-4D97-AF65-F5344CB8AC3E}">
        <p14:creationId xmlns:p14="http://schemas.microsoft.com/office/powerpoint/2010/main" xmlns="" val="35800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Создано на основе материала из справочной системы «Госзаказ»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25.05.2020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8691</TotalTime>
  <Words>1901</Words>
  <Application>Microsoft Office PowerPoint</Application>
  <PresentationFormat>Произвольный</PresentationFormat>
  <Paragraphs>257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Ретро</vt:lpstr>
      <vt:lpstr>Изменения в законодательстве о контрактной системе в сфере закупок товаров, работ, услуг для обеспечения государственных и муниципальных нужд (44-ФЗ) с апреля 2020 года</vt:lpstr>
      <vt:lpstr>Изменения в сфере контрактной системы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Создано на основе материала из справочной системы «Госзаказ»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проблемных вопросах, возникающих при организации и проведении муниципальных закупок</dc:title>
  <dc:creator>Бобков Сергей Олегович</dc:creator>
  <cp:lastModifiedBy>Закупки</cp:lastModifiedBy>
  <cp:revision>517</cp:revision>
  <cp:lastPrinted>2019-05-28T10:30:02Z</cp:lastPrinted>
  <dcterms:created xsi:type="dcterms:W3CDTF">2014-12-05T08:15:48Z</dcterms:created>
  <dcterms:modified xsi:type="dcterms:W3CDTF">2020-06-05T09:26:40Z</dcterms:modified>
</cp:coreProperties>
</file>